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8" r:id="rId4"/>
  </p:sldMasterIdLst>
  <p:notesMasterIdLst>
    <p:notesMasterId r:id="rId20"/>
  </p:notesMasterIdLst>
  <p:sldIdLst>
    <p:sldId id="257" r:id="rId5"/>
    <p:sldId id="320" r:id="rId6"/>
    <p:sldId id="265" r:id="rId7"/>
    <p:sldId id="309" r:id="rId8"/>
    <p:sldId id="310" r:id="rId9"/>
    <p:sldId id="311" r:id="rId10"/>
    <p:sldId id="319" r:id="rId11"/>
    <p:sldId id="316" r:id="rId12"/>
    <p:sldId id="312" r:id="rId13"/>
    <p:sldId id="321" r:id="rId14"/>
    <p:sldId id="313" r:id="rId15"/>
    <p:sldId id="315" r:id="rId16"/>
    <p:sldId id="317" r:id="rId17"/>
    <p:sldId id="314" r:id="rId18"/>
    <p:sldId id="306" r:id="rId19"/>
  </p:sldIdLst>
  <p:sldSz cx="9144000" cy="6858000" type="screen4x3"/>
  <p:notesSz cx="6858000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469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64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180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180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E72A7F-CD74-4602-B3A5-4D064AACDF15}" type="datetimeFigureOut">
              <a:rPr lang="en-US" smtClean="0"/>
              <a:t>6/8/2017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9188" y="692150"/>
            <a:ext cx="46196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87136"/>
            <a:ext cx="5486400" cy="415623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2971800" cy="46180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772669"/>
            <a:ext cx="2971800" cy="46180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09771F-DFBF-4F7C-860B-DA8054F788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2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74AA81-B2A4-A646-AD3C-DC1A84F7513D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26102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74AA81-B2A4-A646-AD3C-DC1A84F7513D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19863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74AA81-B2A4-A646-AD3C-DC1A84F7513D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90713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74AA81-B2A4-A646-AD3C-DC1A84F7513D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93767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74AA81-B2A4-A646-AD3C-DC1A84F7513D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92806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74AA81-B2A4-A646-AD3C-DC1A84F7513D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62324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74AA81-B2A4-A646-AD3C-DC1A84F7513D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9033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74AA81-B2A4-A646-AD3C-DC1A84F7513D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12842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74AA81-B2A4-A646-AD3C-DC1A84F7513D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71058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74AA81-B2A4-A646-AD3C-DC1A84F7513D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84515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74AA81-B2A4-A646-AD3C-DC1A84F7513D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53178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74AA81-B2A4-A646-AD3C-DC1A84F7513D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30901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74AA81-B2A4-A646-AD3C-DC1A84F7513D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01797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6000" spc="-38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0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1800" cap="all" spc="150" baseline="0">
                <a:solidFill>
                  <a:schemeClr val="tx2"/>
                </a:solidFill>
                <a:latin typeface="+mj-lt"/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A1D30-C0A0-4124-A783-34D9F15FA0FE}" type="datetime1">
              <a:rPr lang="en-US" smtClean="0"/>
              <a:t>6/8/2017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2286" y="5937956"/>
            <a:ext cx="6181" cy="56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9726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8"/>
            <a:ext cx="5800725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18406-4C3F-4F3E-80BD-A22568EA37EB}" type="datetime1">
              <a:rPr lang="en-US" smtClean="0"/>
              <a:t>6/8/2017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829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995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914400" y="1600200"/>
            <a:ext cx="7391400" cy="3276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0" y="152400"/>
            <a:ext cx="9144000" cy="914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2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2269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914400" y="1600200"/>
            <a:ext cx="7391400" cy="3276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0" y="152400"/>
            <a:ext cx="9144000" cy="914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2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47104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914400" y="1600200"/>
            <a:ext cx="7391400" cy="3276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0" y="152400"/>
            <a:ext cx="9144000" cy="914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2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99416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914400" y="1600200"/>
            <a:ext cx="7391400" cy="3276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0" y="152400"/>
            <a:ext cx="9144000" cy="914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2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19479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914400" y="1600200"/>
            <a:ext cx="7391400" cy="3276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0" y="152400"/>
            <a:ext cx="9144000" cy="914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2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09633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914400" y="1600200"/>
            <a:ext cx="7391400" cy="3276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0" y="152400"/>
            <a:ext cx="9144000" cy="914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2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97623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914400" y="1600200"/>
            <a:ext cx="7391400" cy="3276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0" y="152400"/>
            <a:ext cx="9144000" cy="914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2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33458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914400" y="1600200"/>
            <a:ext cx="7391400" cy="3276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0" y="152400"/>
            <a:ext cx="9144000" cy="914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2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24869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28077-7188-48C5-8679-2287FAC952E9}" type="datetime1">
              <a:rPr lang="en-US" smtClean="0"/>
              <a:t>6/8/2017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55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0" y="152400"/>
            <a:ext cx="9144000" cy="838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2286000" y="1219200"/>
            <a:ext cx="4191000" cy="914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solidFill>
                  <a:srgbClr val="3C8FE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2286000" y="2514600"/>
            <a:ext cx="6477000" cy="3733800"/>
          </a:xfrm>
          <a:prstGeom prst="rect">
            <a:avLst/>
          </a:prstGeom>
        </p:spPr>
        <p:txBody>
          <a:bodyPr/>
          <a:lstStyle>
            <a:lvl1pPr marL="342900" indent="-342900">
              <a:buFontTx/>
              <a:buBlip>
                <a:blip r:embed="rId2"/>
              </a:buBlip>
              <a:defRPr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8505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0" y="152400"/>
            <a:ext cx="9144000" cy="914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2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46563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94825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60633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931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9252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36869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6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1800" cap="all" spc="150" baseline="0">
                <a:solidFill>
                  <a:schemeClr val="tx2"/>
                </a:solidFill>
                <a:latin typeface="+mj-lt"/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CB740-6776-4EE9-99FD-96D592FA5A23}" type="datetime1">
              <a:rPr lang="en-US" smtClean="0"/>
              <a:t>6/8/2017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5644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59" y="1845734"/>
            <a:ext cx="370332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6BD99-6FFD-46C5-B5E2-43A34BDA2566}" type="datetime1">
              <a:rPr lang="en-US" smtClean="0"/>
              <a:t>6/8/2017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028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27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125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B5197C5C-1CD1-417D-A89C-14747F5222C7}" type="datetime1">
              <a:rPr lang="en-US" smtClean="0"/>
              <a:t>6/8/2017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874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500" b="0" cap="all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500" b="0" cap="all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2678E-214C-4CF8-97C7-95015FB02960}" type="datetime1">
              <a:rPr lang="en-US" smtClean="0"/>
              <a:t>6/8/2017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273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660E0-FA77-4473-A859-74127B089143}" type="datetime1">
              <a:rPr lang="en-US" smtClean="0"/>
              <a:t>6/8/2017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815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8D7B8-9F07-4899-827D-5F3CFDDEB574}" type="datetime1">
              <a:rPr lang="en-US" smtClean="0"/>
              <a:t>6/8/2017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65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D5871-AB0F-4B3D-8861-97E78CB7B47E}" type="datetime1">
              <a:rPr lang="en-US" smtClean="0"/>
              <a:t>6/8/2017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456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9144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9144001" cy="65998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5734"/>
            <a:ext cx="75438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rgbClr val="FFFFFF"/>
                </a:solidFill>
              </a:defRPr>
            </a:lvl1pPr>
          </a:lstStyle>
          <a:p>
            <a:fld id="{61146459-E3C3-4969-9224-5ED50B492D17}" type="datetime1">
              <a:rPr lang="en-US" smtClean="0"/>
              <a:t>6/8/2017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8">
                <a:solidFill>
                  <a:srgbClr val="FFFFFF"/>
                </a:solidFill>
              </a:defRPr>
            </a:lvl1pPr>
          </a:lstStyle>
          <a:p>
            <a:fld id="{401CF334-2D5C-4859-84A6-CA7E6E43FAE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46886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663" r:id="rId11"/>
    <p:sldLayoutId id="2147483667" r:id="rId12"/>
    <p:sldLayoutId id="2147483668" r:id="rId13"/>
    <p:sldLayoutId id="2147483669" r:id="rId14"/>
    <p:sldLayoutId id="2147483670" r:id="rId15"/>
    <p:sldLayoutId id="2147483671" r:id="rId16"/>
    <p:sldLayoutId id="2147483672" r:id="rId17"/>
    <p:sldLayoutId id="2147483673" r:id="rId18"/>
    <p:sldLayoutId id="2147483674" r:id="rId19"/>
    <p:sldLayoutId id="2147483676" r:id="rId20"/>
    <p:sldLayoutId id="2147483677" r:id="rId21"/>
    <p:sldLayoutId id="2147483678" r:id="rId22"/>
    <p:sldLayoutId id="2147483682" r:id="rId23"/>
    <p:sldLayoutId id="2147483683" r:id="rId24"/>
    <p:sldLayoutId id="2147483684" r:id="rId25"/>
    <p:sldLayoutId id="2147483685" r:id="rId2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85000"/>
        </a:lnSpc>
        <a:spcBef>
          <a:spcPct val="0"/>
        </a:spcBef>
        <a:buNone/>
        <a:defRPr sz="3600" kern="1200" spc="-38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68580" indent="-68580" algn="l" defTabSz="685800" rtl="0" eaLnBrk="1" latinLnBrk="0" hangingPunct="1">
        <a:lnSpc>
          <a:spcPct val="90000"/>
        </a:lnSpc>
        <a:spcBef>
          <a:spcPts val="900"/>
        </a:spcBef>
        <a:spcAft>
          <a:spcPts val="15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5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28803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42519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56235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69951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82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97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12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27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>
          <a:xfrm>
            <a:off x="800099" y="3473450"/>
            <a:ext cx="8343901" cy="946150"/>
          </a:xfrm>
          <a:prstGeom prst="rect">
            <a:avLst/>
          </a:prstGeom>
          <a:effectLst>
            <a:glow rad="939800">
              <a:sysClr val="window" lastClr="FFFFFF">
                <a:alpha val="60000"/>
              </a:sysClr>
            </a:glow>
          </a:effectLst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n-US" sz="5000" b="1" dirty="0" smtClean="0">
                <a:solidFill>
                  <a:schemeClr val="tx2"/>
                </a:solidFill>
                <a:latin typeface="+mn-lt"/>
              </a:rPr>
              <a:t>Mobile </a:t>
            </a:r>
            <a:r>
              <a:rPr lang="en-US" sz="5000" b="1" dirty="0" smtClean="0">
                <a:solidFill>
                  <a:schemeClr val="tx2"/>
                </a:solidFill>
                <a:latin typeface="+mn-lt"/>
              </a:rPr>
              <a:t>App – </a:t>
            </a:r>
            <a:r>
              <a:rPr lang="en-US" sz="2000" i="1" dirty="0" smtClean="0">
                <a:solidFill>
                  <a:schemeClr val="tx2"/>
                </a:solidFill>
                <a:latin typeface="+mn-lt"/>
              </a:rPr>
              <a:t>For iOS and Android Devices</a:t>
            </a:r>
            <a:endParaRPr lang="en-US" sz="2000" i="1" dirty="0">
              <a:solidFill>
                <a:schemeClr val="tx2"/>
              </a:solidFill>
              <a:latin typeface="+mn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5029200"/>
            <a:ext cx="2270760" cy="940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076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b="1" dirty="0" smtClean="0">
                <a:latin typeface="+mn-lt"/>
              </a:rPr>
              <a:t>Message Center</a:t>
            </a:r>
            <a:endParaRPr lang="en-US" sz="4000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24400" y="2057400"/>
            <a:ext cx="3703320" cy="4023360"/>
          </a:xfrm>
        </p:spPr>
        <p:txBody>
          <a:bodyPr>
            <a:normAutofit/>
          </a:bodyPr>
          <a:lstStyle/>
          <a:p>
            <a:pPr lvl="0">
              <a:lnSpc>
                <a:spcPct val="150000"/>
              </a:lnSpc>
            </a:pPr>
            <a:r>
              <a:rPr lang="en-US" sz="1800" dirty="0"/>
              <a:t>R</a:t>
            </a:r>
            <a:r>
              <a:rPr lang="en-US" sz="1800" dirty="0" smtClean="0"/>
              <a:t>eceive notification emails directly on your mobile device</a:t>
            </a:r>
          </a:p>
          <a:p>
            <a:pPr lvl="0">
              <a:lnSpc>
                <a:spcPct val="150000"/>
              </a:lnSpc>
            </a:pPr>
            <a:r>
              <a:rPr lang="en-US" sz="1800" dirty="0" smtClean="0">
                <a:latin typeface="+mn-lt"/>
              </a:rPr>
              <a:t>Respond to the financial institution directly from message center.</a:t>
            </a:r>
          </a:p>
          <a:p>
            <a:pPr lvl="0">
              <a:lnSpc>
                <a:spcPct val="150000"/>
              </a:lnSpc>
            </a:pPr>
            <a:r>
              <a:rPr lang="en-US" sz="1800" dirty="0" smtClean="0"/>
              <a:t>Call directly from the mobile app</a:t>
            </a:r>
          </a:p>
          <a:p>
            <a:pPr lvl="0">
              <a:lnSpc>
                <a:spcPct val="150000"/>
              </a:lnSpc>
            </a:pPr>
            <a:endParaRPr lang="en-US" sz="1800" dirty="0">
              <a:latin typeface="+mn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0792" y="1981200"/>
            <a:ext cx="2312830" cy="4105274"/>
          </a:xfrm>
          <a:prstGeom prst="rect">
            <a:avLst/>
          </a:prstGeom>
          <a:ln w="12700">
            <a:solidFill>
              <a:schemeClr val="accent2">
                <a:lumMod val="75000"/>
              </a:schemeClr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5029200"/>
            <a:ext cx="2270760" cy="940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9084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b="1" dirty="0" smtClean="0">
                <a:latin typeface="+mn-lt"/>
              </a:rPr>
              <a:t>Remote Check Deposits</a:t>
            </a:r>
            <a:endParaRPr lang="en-US" sz="4000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19600" y="2057400"/>
            <a:ext cx="4008120" cy="4023360"/>
          </a:xfrm>
        </p:spPr>
        <p:txBody>
          <a:bodyPr>
            <a:normAutofit/>
          </a:bodyPr>
          <a:lstStyle/>
          <a:p>
            <a:pPr lvl="0">
              <a:lnSpc>
                <a:spcPct val="150000"/>
              </a:lnSpc>
            </a:pPr>
            <a:r>
              <a:rPr lang="en-US" sz="1800" dirty="0" smtClean="0"/>
              <a:t>Take pictures of checks and deposit them remotely using your mobile device</a:t>
            </a:r>
            <a:endParaRPr lang="en-US" sz="1800" dirty="0" smtClean="0">
              <a:latin typeface="+mn-lt"/>
            </a:endParaRPr>
          </a:p>
          <a:p>
            <a:pPr lvl="0">
              <a:lnSpc>
                <a:spcPct val="150000"/>
              </a:lnSpc>
            </a:pPr>
            <a:r>
              <a:rPr lang="en-US" sz="1800" dirty="0" smtClean="0"/>
              <a:t>View mobile deposit history</a:t>
            </a:r>
          </a:p>
          <a:p>
            <a:pPr lvl="0">
              <a:lnSpc>
                <a:spcPct val="150000"/>
              </a:lnSpc>
            </a:pPr>
            <a:endParaRPr lang="en-US" sz="1800" dirty="0">
              <a:latin typeface="+mn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1905000"/>
            <a:ext cx="2275268" cy="4038600"/>
          </a:xfrm>
          <a:prstGeom prst="rect">
            <a:avLst/>
          </a:prstGeom>
          <a:ln w="12700">
            <a:solidFill>
              <a:schemeClr val="accent2">
                <a:lumMod val="75000"/>
              </a:schemeClr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5029200"/>
            <a:ext cx="2270760" cy="940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621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b="1" dirty="0" smtClean="0">
                <a:latin typeface="+mn-lt"/>
              </a:rPr>
              <a:t>Mobile Services</a:t>
            </a:r>
            <a:endParaRPr lang="en-US" sz="4000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7200" y="2057400"/>
            <a:ext cx="4160520" cy="4023360"/>
          </a:xfrm>
        </p:spPr>
        <p:txBody>
          <a:bodyPr>
            <a:normAutofit/>
          </a:bodyPr>
          <a:lstStyle/>
          <a:p>
            <a:pPr lvl="0">
              <a:lnSpc>
                <a:spcPct val="150000"/>
              </a:lnSpc>
            </a:pPr>
            <a:r>
              <a:rPr lang="en-US" sz="1800" dirty="0" smtClean="0"/>
              <a:t>Manage your account information from the </a:t>
            </a:r>
            <a:r>
              <a:rPr lang="en-US" sz="1800" dirty="0" smtClean="0"/>
              <a:t>Mobile Services</a:t>
            </a:r>
          </a:p>
          <a:p>
            <a:pPr lvl="0">
              <a:lnSpc>
                <a:spcPct val="150000"/>
              </a:lnSpc>
            </a:pPr>
            <a:r>
              <a:rPr lang="en-US" sz="1800" dirty="0" smtClean="0"/>
              <a:t>View </a:t>
            </a:r>
            <a:r>
              <a:rPr lang="en-US" sz="1800" dirty="0" smtClean="0"/>
              <a:t>user activity to monitor when your account has been accessed</a:t>
            </a:r>
          </a:p>
          <a:p>
            <a:pPr lvl="0">
              <a:lnSpc>
                <a:spcPct val="150000"/>
              </a:lnSpc>
            </a:pPr>
            <a:r>
              <a:rPr lang="en-US" sz="1800" dirty="0" smtClean="0"/>
              <a:t>Enable/disable Fast Balances from </a:t>
            </a:r>
            <a:r>
              <a:rPr lang="en-US" sz="1800" dirty="0" smtClean="0"/>
              <a:t>Mobile Services</a:t>
            </a:r>
            <a:endParaRPr lang="en-US" sz="1800" dirty="0" smtClean="0"/>
          </a:p>
          <a:p>
            <a:pPr lvl="0">
              <a:lnSpc>
                <a:spcPct val="150000"/>
              </a:lnSpc>
            </a:pPr>
            <a:endParaRPr lang="en-US" sz="1800" dirty="0">
              <a:latin typeface="+mn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981200"/>
            <a:ext cx="2286000" cy="4057648"/>
          </a:xfrm>
          <a:prstGeom prst="rect">
            <a:avLst/>
          </a:prstGeom>
          <a:ln w="12700">
            <a:solidFill>
              <a:schemeClr val="accent2">
                <a:lumMod val="75000"/>
              </a:schemeClr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5029200"/>
            <a:ext cx="2270760" cy="940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9538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b="1" dirty="0" smtClean="0">
                <a:latin typeface="+mn-lt"/>
              </a:rPr>
              <a:t>Stop Payments</a:t>
            </a:r>
            <a:endParaRPr lang="en-US" sz="4000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91000" y="2057400"/>
            <a:ext cx="4236720" cy="4023360"/>
          </a:xfrm>
        </p:spPr>
        <p:txBody>
          <a:bodyPr>
            <a:normAutofit/>
          </a:bodyPr>
          <a:lstStyle/>
          <a:p>
            <a:pPr lvl="0">
              <a:lnSpc>
                <a:spcPct val="150000"/>
              </a:lnSpc>
            </a:pPr>
            <a:r>
              <a:rPr lang="en-US" sz="1800" dirty="0" smtClean="0"/>
              <a:t>Create stop </a:t>
            </a:r>
            <a:r>
              <a:rPr lang="en-US" sz="1800" dirty="0"/>
              <a:t>p</a:t>
            </a:r>
            <a:r>
              <a:rPr lang="en-US" sz="1800" dirty="0" smtClean="0"/>
              <a:t>ayments for checks directly from your mobile device</a:t>
            </a:r>
            <a:endParaRPr lang="en-US" sz="1800" dirty="0"/>
          </a:p>
          <a:p>
            <a:pPr lvl="0">
              <a:lnSpc>
                <a:spcPct val="150000"/>
              </a:lnSpc>
            </a:pPr>
            <a:r>
              <a:rPr lang="en-US" sz="1800" dirty="0" smtClean="0"/>
              <a:t>Select a single check or a range of checks</a:t>
            </a:r>
          </a:p>
          <a:p>
            <a:pPr lvl="0">
              <a:lnSpc>
                <a:spcPct val="150000"/>
              </a:lnSpc>
            </a:pPr>
            <a:r>
              <a:rPr lang="en-US" sz="1800" dirty="0" smtClean="0"/>
              <a:t>Specify a reason for the stop </a:t>
            </a:r>
            <a:r>
              <a:rPr lang="en-US" sz="1800" dirty="0"/>
              <a:t>p</a:t>
            </a:r>
            <a:r>
              <a:rPr lang="en-US" sz="1800" dirty="0" smtClean="0"/>
              <a:t>ayment</a:t>
            </a:r>
            <a:endParaRPr lang="en-US" sz="1800" dirty="0" smtClean="0">
              <a:latin typeface="+mn-lt"/>
            </a:endParaRPr>
          </a:p>
          <a:p>
            <a:pPr lvl="0">
              <a:lnSpc>
                <a:spcPct val="150000"/>
              </a:lnSpc>
            </a:pPr>
            <a:r>
              <a:rPr lang="en-US" sz="1800" dirty="0" smtClean="0"/>
              <a:t>View stop </a:t>
            </a:r>
            <a:r>
              <a:rPr lang="en-US" sz="1800" dirty="0"/>
              <a:t>p</a:t>
            </a:r>
            <a:r>
              <a:rPr lang="en-US" sz="1800" dirty="0" smtClean="0"/>
              <a:t>ayment history</a:t>
            </a:r>
          </a:p>
          <a:p>
            <a:pPr lvl="0">
              <a:lnSpc>
                <a:spcPct val="150000"/>
              </a:lnSpc>
            </a:pPr>
            <a:endParaRPr lang="en-US" sz="1800" dirty="0">
              <a:latin typeface="+mn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905000"/>
            <a:ext cx="2286000" cy="4057650"/>
          </a:xfrm>
          <a:prstGeom prst="rect">
            <a:avLst/>
          </a:prstGeom>
          <a:ln w="12700">
            <a:solidFill>
              <a:schemeClr val="accent2">
                <a:lumMod val="75000"/>
              </a:schemeClr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5029200"/>
            <a:ext cx="2270760" cy="940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6337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b="1" dirty="0" smtClean="0">
                <a:latin typeface="+mn-lt"/>
              </a:rPr>
              <a:t>Manage </a:t>
            </a:r>
            <a:r>
              <a:rPr lang="en-US" sz="4000" b="1" dirty="0" smtClean="0">
                <a:latin typeface="+mn-lt"/>
              </a:rPr>
              <a:t>My Profile</a:t>
            </a:r>
            <a:endParaRPr lang="en-US" sz="4000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19600" y="2057400"/>
            <a:ext cx="4008120" cy="4023360"/>
          </a:xfrm>
        </p:spPr>
        <p:txBody>
          <a:bodyPr>
            <a:normAutofit/>
          </a:bodyPr>
          <a:lstStyle/>
          <a:p>
            <a:pPr lvl="0">
              <a:lnSpc>
                <a:spcPct val="150000"/>
              </a:lnSpc>
            </a:pPr>
            <a:r>
              <a:rPr lang="en-US" sz="1800" dirty="0" smtClean="0"/>
              <a:t>Manager your user and security info from the My Profile page</a:t>
            </a:r>
            <a:endParaRPr lang="en-US" sz="1800" dirty="0" smtClean="0">
              <a:latin typeface="+mn-lt"/>
            </a:endParaRPr>
          </a:p>
          <a:p>
            <a:pPr lvl="0">
              <a:lnSpc>
                <a:spcPct val="150000"/>
              </a:lnSpc>
            </a:pPr>
            <a:r>
              <a:rPr lang="en-US" sz="1800" dirty="0" smtClean="0"/>
              <a:t>Any changes made to your mobile device are synced across your entire account</a:t>
            </a:r>
          </a:p>
          <a:p>
            <a:pPr lvl="0">
              <a:lnSpc>
                <a:spcPct val="150000"/>
              </a:lnSpc>
            </a:pPr>
            <a:endParaRPr lang="en-US" sz="1800" dirty="0">
              <a:latin typeface="+mn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981200"/>
            <a:ext cx="2286000" cy="4057649"/>
          </a:xfrm>
          <a:prstGeom prst="rect">
            <a:avLst/>
          </a:prstGeom>
          <a:ln w="12700">
            <a:solidFill>
              <a:schemeClr val="accent2">
                <a:lumMod val="75000"/>
              </a:schemeClr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5029200"/>
            <a:ext cx="2270760" cy="940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517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>
          <a:xfrm>
            <a:off x="800099" y="3473450"/>
            <a:ext cx="8343901" cy="946150"/>
          </a:xfrm>
          <a:prstGeom prst="rect">
            <a:avLst/>
          </a:prstGeom>
          <a:effectLst>
            <a:glow rad="939800">
              <a:sysClr val="window" lastClr="FFFFFF">
                <a:alpha val="60000"/>
              </a:sysClr>
            </a:glow>
          </a:effectLst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n-US" sz="5000" b="1" dirty="0" smtClean="0">
                <a:solidFill>
                  <a:schemeClr val="tx2"/>
                </a:solidFill>
                <a:latin typeface="+mn-lt"/>
              </a:rPr>
              <a:t>Thank you</a:t>
            </a:r>
            <a:endParaRPr lang="en-US" sz="2000" dirty="0">
              <a:solidFill>
                <a:schemeClr val="tx2"/>
              </a:solidFill>
              <a:latin typeface="+mn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5029200"/>
            <a:ext cx="2270760" cy="940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350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b="1" dirty="0" smtClean="0">
                <a:latin typeface="+mn-lt"/>
              </a:rPr>
              <a:t>Fast Balances</a:t>
            </a:r>
            <a:endParaRPr lang="en-US" sz="4000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7200" y="2057400"/>
            <a:ext cx="4160520" cy="4023360"/>
          </a:xfrm>
        </p:spPr>
        <p:txBody>
          <a:bodyPr>
            <a:normAutofit/>
          </a:bodyPr>
          <a:lstStyle/>
          <a:p>
            <a:pPr lvl="0">
              <a:lnSpc>
                <a:spcPct val="150000"/>
              </a:lnSpc>
            </a:pPr>
            <a:r>
              <a:rPr lang="en-US" sz="1800" dirty="0" smtClean="0"/>
              <a:t>Up-to-date account balances are available without having to log in</a:t>
            </a:r>
            <a:endParaRPr lang="en-US" sz="1800" dirty="0" smtClean="0">
              <a:latin typeface="+mn-lt"/>
            </a:endParaRPr>
          </a:p>
          <a:p>
            <a:pPr lvl="0">
              <a:lnSpc>
                <a:spcPct val="150000"/>
              </a:lnSpc>
            </a:pPr>
            <a:r>
              <a:rPr lang="en-US" sz="1800" dirty="0" smtClean="0"/>
              <a:t>Shows the last five transactions for each registered account</a:t>
            </a:r>
          </a:p>
          <a:p>
            <a:pPr lvl="0">
              <a:lnSpc>
                <a:spcPct val="150000"/>
              </a:lnSpc>
            </a:pPr>
            <a:r>
              <a:rPr lang="en-US" sz="1800" dirty="0" smtClean="0"/>
              <a:t>Set up/disable Fast Balances in the app service </a:t>
            </a:r>
            <a:r>
              <a:rPr lang="en-US" sz="1800" dirty="0"/>
              <a:t>c</a:t>
            </a:r>
            <a:r>
              <a:rPr lang="en-US" sz="1800" dirty="0" smtClean="0"/>
              <a:t>enter</a:t>
            </a:r>
          </a:p>
          <a:p>
            <a:pPr lvl="0">
              <a:lnSpc>
                <a:spcPct val="150000"/>
              </a:lnSpc>
            </a:pPr>
            <a:endParaRPr lang="en-US" sz="1800" dirty="0">
              <a:latin typeface="+mn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5029200"/>
            <a:ext cx="2270760" cy="94013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1169" y="1999317"/>
            <a:ext cx="2227091" cy="3953087"/>
          </a:xfrm>
          <a:prstGeom prst="rect">
            <a:avLst/>
          </a:prstGeom>
          <a:ln w="12700">
            <a:solidFill>
              <a:schemeClr val="accent2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919182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b="1" dirty="0" smtClean="0">
                <a:latin typeface="+mn-lt"/>
              </a:rPr>
              <a:t>Sign In </a:t>
            </a:r>
            <a:r>
              <a:rPr lang="en-US" sz="4000" b="1" dirty="0" smtClean="0">
                <a:latin typeface="+mn-lt"/>
              </a:rPr>
              <a:t>Page</a:t>
            </a:r>
            <a:endParaRPr lang="en-US" sz="4000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24400" y="2057400"/>
            <a:ext cx="3703320" cy="4023360"/>
          </a:xfrm>
        </p:spPr>
        <p:txBody>
          <a:bodyPr>
            <a:normAutofit/>
          </a:bodyPr>
          <a:lstStyle/>
          <a:p>
            <a:pPr lvl="0">
              <a:lnSpc>
                <a:spcPct val="150000"/>
              </a:lnSpc>
            </a:pPr>
            <a:r>
              <a:rPr lang="en-US" sz="1800" dirty="0" smtClean="0"/>
              <a:t>Sign In </a:t>
            </a:r>
            <a:r>
              <a:rPr lang="en-US" sz="1800" dirty="0" smtClean="0"/>
              <a:t>credentials are </a:t>
            </a:r>
            <a:r>
              <a:rPr lang="en-US" sz="1800" dirty="0"/>
              <a:t>not stored on the device</a:t>
            </a:r>
          </a:p>
          <a:p>
            <a:pPr lvl="0">
              <a:lnSpc>
                <a:spcPct val="150000"/>
              </a:lnSpc>
            </a:pPr>
            <a:r>
              <a:rPr lang="en-US" sz="1800" dirty="0"/>
              <a:t>Links for the company’s privacy policy, enrollment details, etc.</a:t>
            </a:r>
          </a:p>
          <a:p>
            <a:pPr lvl="0">
              <a:lnSpc>
                <a:spcPct val="150000"/>
              </a:lnSpc>
            </a:pPr>
            <a:r>
              <a:rPr lang="en-US" sz="1800" dirty="0" smtClean="0"/>
              <a:t>Dedicated </a:t>
            </a:r>
            <a:r>
              <a:rPr lang="en-US" sz="1800" dirty="0"/>
              <a:t>h</a:t>
            </a:r>
            <a:r>
              <a:rPr lang="en-US" sz="1800" dirty="0" smtClean="0"/>
              <a:t>elp button in the navigation bar</a:t>
            </a:r>
            <a:endParaRPr lang="en-US" sz="1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1905000"/>
            <a:ext cx="2362199" cy="4192903"/>
          </a:xfrm>
          <a:prstGeom prst="rect">
            <a:avLst/>
          </a:prstGeom>
          <a:ln w="12700">
            <a:solidFill>
              <a:schemeClr val="accent2">
                <a:lumMod val="75000"/>
              </a:schemeClr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5029200"/>
            <a:ext cx="2270760" cy="940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3385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b="1" dirty="0" smtClean="0">
                <a:latin typeface="+mn-lt"/>
              </a:rPr>
              <a:t>Password Page</a:t>
            </a:r>
            <a:endParaRPr lang="en-US" sz="4000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0" y="2057400"/>
            <a:ext cx="4998720" cy="4023360"/>
          </a:xfrm>
        </p:spPr>
        <p:txBody>
          <a:bodyPr>
            <a:normAutofit/>
          </a:bodyPr>
          <a:lstStyle/>
          <a:p>
            <a:pPr lvl="0">
              <a:lnSpc>
                <a:spcPct val="150000"/>
              </a:lnSpc>
            </a:pPr>
            <a:r>
              <a:rPr lang="en-US" sz="1800" dirty="0" smtClean="0"/>
              <a:t>Sign I</a:t>
            </a:r>
            <a:r>
              <a:rPr lang="en-US" sz="1800" dirty="0" smtClean="0"/>
              <a:t>n </a:t>
            </a:r>
            <a:r>
              <a:rPr lang="en-US" sz="1800" dirty="0" smtClean="0"/>
              <a:t>credentials are not stored on the device</a:t>
            </a:r>
          </a:p>
          <a:p>
            <a:pPr lvl="0">
              <a:lnSpc>
                <a:spcPct val="150000"/>
              </a:lnSpc>
            </a:pPr>
            <a:r>
              <a:rPr lang="en-US" sz="1800" dirty="0" smtClean="0"/>
              <a:t>The </a:t>
            </a:r>
            <a:r>
              <a:rPr lang="en-US" sz="1800" dirty="0" smtClean="0"/>
              <a:t>password is hidden/masked as you type</a:t>
            </a:r>
          </a:p>
          <a:p>
            <a:pPr lvl="0">
              <a:lnSpc>
                <a:spcPct val="150000"/>
              </a:lnSpc>
            </a:pPr>
            <a:r>
              <a:rPr lang="en-US" sz="1800" dirty="0" smtClean="0"/>
              <a:t>Additional links for FAQs, company policies, and password reset features</a:t>
            </a:r>
          </a:p>
          <a:p>
            <a:pPr lvl="0">
              <a:lnSpc>
                <a:spcPct val="150000"/>
              </a:lnSpc>
            </a:pPr>
            <a:endParaRPr lang="en-US" sz="1800" dirty="0">
              <a:latin typeface="+mn-l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5029200"/>
            <a:ext cx="2270760" cy="94013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989666"/>
            <a:ext cx="2312832" cy="4105276"/>
          </a:xfrm>
          <a:prstGeom prst="rect">
            <a:avLst/>
          </a:prstGeom>
          <a:ln w="12700">
            <a:solidFill>
              <a:schemeClr val="accent2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496965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b="1" dirty="0" smtClean="0">
                <a:latin typeface="+mn-lt"/>
              </a:rPr>
              <a:t>Accounts Page</a:t>
            </a:r>
            <a:endParaRPr lang="en-US" sz="4000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24400" y="2057400"/>
            <a:ext cx="3703320" cy="4023360"/>
          </a:xfrm>
        </p:spPr>
        <p:txBody>
          <a:bodyPr>
            <a:normAutofit/>
          </a:bodyPr>
          <a:lstStyle/>
          <a:p>
            <a:pPr marL="0" lvl="0" indent="0">
              <a:lnSpc>
                <a:spcPct val="150000"/>
              </a:lnSpc>
              <a:buNone/>
            </a:pPr>
            <a:r>
              <a:rPr lang="en-US" sz="1800" dirty="0" smtClean="0">
                <a:latin typeface="+mn-lt"/>
              </a:rPr>
              <a:t>Quick overview of all </a:t>
            </a:r>
            <a:r>
              <a:rPr lang="en-US" sz="1800" dirty="0" smtClean="0"/>
              <a:t>user accounts</a:t>
            </a:r>
            <a:endParaRPr lang="en-US" sz="1800" dirty="0" smtClean="0">
              <a:latin typeface="+mn-lt"/>
            </a:endParaRPr>
          </a:p>
          <a:p>
            <a:pPr marL="0" lvl="0" indent="0">
              <a:lnSpc>
                <a:spcPct val="150000"/>
              </a:lnSpc>
              <a:buNone/>
            </a:pPr>
            <a:r>
              <a:rPr lang="en-US" sz="1800" dirty="0" smtClean="0"/>
              <a:t>Includes the current and available balances at any time</a:t>
            </a:r>
          </a:p>
          <a:p>
            <a:pPr lvl="0">
              <a:lnSpc>
                <a:spcPct val="150000"/>
              </a:lnSpc>
            </a:pPr>
            <a:endParaRPr lang="en-US" sz="1800" dirty="0">
              <a:latin typeface="+mn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5029200"/>
            <a:ext cx="2270760" cy="94013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7099" y="2023533"/>
            <a:ext cx="2275268" cy="4038600"/>
          </a:xfrm>
          <a:prstGeom prst="rect">
            <a:avLst/>
          </a:prstGeom>
          <a:ln w="12700">
            <a:solidFill>
              <a:schemeClr val="accent2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589979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b="1" dirty="0" smtClean="0">
                <a:latin typeface="+mn-lt"/>
              </a:rPr>
              <a:t>Account Activity Page</a:t>
            </a:r>
            <a:endParaRPr lang="en-US" sz="4000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19600" y="2057400"/>
            <a:ext cx="4008120" cy="4023360"/>
          </a:xfrm>
        </p:spPr>
        <p:txBody>
          <a:bodyPr>
            <a:normAutofit/>
          </a:bodyPr>
          <a:lstStyle/>
          <a:p>
            <a:pPr lvl="0">
              <a:lnSpc>
                <a:spcPct val="150000"/>
              </a:lnSpc>
            </a:pPr>
            <a:r>
              <a:rPr lang="en-US" sz="1800" dirty="0" smtClean="0"/>
              <a:t>Details the latest transactions at any time</a:t>
            </a:r>
            <a:endParaRPr lang="en-US" sz="1800" dirty="0" smtClean="0">
              <a:latin typeface="+mn-lt"/>
            </a:endParaRPr>
          </a:p>
          <a:p>
            <a:pPr lvl="0">
              <a:lnSpc>
                <a:spcPct val="150000"/>
              </a:lnSpc>
            </a:pPr>
            <a:r>
              <a:rPr lang="en-US" sz="1800" dirty="0" smtClean="0"/>
              <a:t>Filter transactions by month</a:t>
            </a:r>
          </a:p>
          <a:p>
            <a:pPr lvl="0">
              <a:lnSpc>
                <a:spcPct val="150000"/>
              </a:lnSpc>
            </a:pPr>
            <a:endParaRPr lang="en-US" sz="1800" dirty="0">
              <a:latin typeface="+mn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5029200"/>
            <a:ext cx="2270760" cy="94013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911689"/>
            <a:ext cx="2285999" cy="4057648"/>
          </a:xfrm>
          <a:prstGeom prst="rect">
            <a:avLst/>
          </a:prstGeom>
          <a:ln w="12700">
            <a:solidFill>
              <a:schemeClr val="accent2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754828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b="1" dirty="0" smtClean="0">
                <a:latin typeface="+mn-lt"/>
              </a:rPr>
              <a:t>App Navigation</a:t>
            </a:r>
            <a:endParaRPr lang="en-US" sz="4000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24400" y="2057400"/>
            <a:ext cx="3703320" cy="4023360"/>
          </a:xfrm>
        </p:spPr>
        <p:txBody>
          <a:bodyPr>
            <a:normAutofit/>
          </a:bodyPr>
          <a:lstStyle/>
          <a:p>
            <a:pPr lvl="0">
              <a:lnSpc>
                <a:spcPct val="150000"/>
              </a:lnSpc>
            </a:pPr>
            <a:r>
              <a:rPr lang="en-US" sz="1800" dirty="0" smtClean="0"/>
              <a:t>Navigate easily using the slide-out menu</a:t>
            </a:r>
            <a:endParaRPr lang="en-US" sz="1800" dirty="0" smtClean="0">
              <a:latin typeface="+mn-lt"/>
            </a:endParaRPr>
          </a:p>
          <a:p>
            <a:pPr lvl="0">
              <a:lnSpc>
                <a:spcPct val="150000"/>
              </a:lnSpc>
            </a:pPr>
            <a:r>
              <a:rPr lang="en-US" sz="1800" dirty="0" smtClean="0"/>
              <a:t>The navigation menu is available from all app pages by sliding to the left or pressing the menu button in the upper-right </a:t>
            </a:r>
            <a:r>
              <a:rPr lang="en-US" sz="1800" smtClean="0"/>
              <a:t>corner of </a:t>
            </a:r>
            <a:r>
              <a:rPr lang="en-US" sz="1800" dirty="0" smtClean="0"/>
              <a:t>the app</a:t>
            </a:r>
          </a:p>
          <a:p>
            <a:pPr lvl="0">
              <a:lnSpc>
                <a:spcPct val="150000"/>
              </a:lnSpc>
            </a:pPr>
            <a:endParaRPr lang="en-US" sz="1800" dirty="0">
              <a:latin typeface="+mn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981200"/>
            <a:ext cx="2285999" cy="4057648"/>
          </a:xfrm>
          <a:prstGeom prst="rect">
            <a:avLst/>
          </a:prstGeom>
          <a:ln w="12700">
            <a:solidFill>
              <a:schemeClr val="accent2">
                <a:lumMod val="75000"/>
              </a:schemeClr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5029200"/>
            <a:ext cx="2270760" cy="940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274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b="1" dirty="0" smtClean="0">
                <a:latin typeface="+mn-lt"/>
              </a:rPr>
              <a:t>ATM / Branch Locator</a:t>
            </a:r>
            <a:endParaRPr lang="en-US" sz="4000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43400" y="1895177"/>
            <a:ext cx="4343400" cy="4023360"/>
          </a:xfrm>
        </p:spPr>
        <p:txBody>
          <a:bodyPr>
            <a:normAutofit/>
          </a:bodyPr>
          <a:lstStyle/>
          <a:p>
            <a:pPr lvl="0">
              <a:lnSpc>
                <a:spcPct val="150000"/>
              </a:lnSpc>
            </a:pPr>
            <a:r>
              <a:rPr lang="en-US" sz="1800" dirty="0" smtClean="0"/>
              <a:t>Use the mobile device’s GPS to find the nearest branch location</a:t>
            </a:r>
            <a:endParaRPr lang="en-US" sz="1800" dirty="0" smtClean="0">
              <a:latin typeface="+mn-lt"/>
            </a:endParaRPr>
          </a:p>
          <a:p>
            <a:pPr lvl="0">
              <a:lnSpc>
                <a:spcPct val="150000"/>
              </a:lnSpc>
            </a:pPr>
            <a:r>
              <a:rPr lang="en-US" sz="1800" dirty="0"/>
              <a:t>Filter </a:t>
            </a:r>
            <a:r>
              <a:rPr lang="en-US" sz="1800" dirty="0" smtClean="0"/>
              <a:t>results by </a:t>
            </a:r>
            <a:r>
              <a:rPr lang="en-US" sz="1800" dirty="0"/>
              <a:t>type of </a:t>
            </a:r>
            <a:r>
              <a:rPr lang="en-US" sz="1800" dirty="0" smtClean="0"/>
              <a:t>branch</a:t>
            </a:r>
            <a:endParaRPr lang="en-US" sz="1800" dirty="0"/>
          </a:p>
          <a:p>
            <a:pPr lvl="0">
              <a:lnSpc>
                <a:spcPct val="150000"/>
              </a:lnSpc>
            </a:pPr>
            <a:r>
              <a:rPr lang="en-US" sz="1800" dirty="0" smtClean="0"/>
              <a:t>Search by address or zip code</a:t>
            </a:r>
            <a:endParaRPr lang="en-US" sz="1800" dirty="0" smtClean="0">
              <a:latin typeface="+mn-lt"/>
            </a:endParaRPr>
          </a:p>
          <a:p>
            <a:pPr lvl="0">
              <a:lnSpc>
                <a:spcPct val="150000"/>
              </a:lnSpc>
            </a:pPr>
            <a:r>
              <a:rPr lang="en-US" sz="1800" dirty="0" smtClean="0"/>
              <a:t>Locations are displayed clearly on a map</a:t>
            </a:r>
          </a:p>
          <a:p>
            <a:pPr lvl="0">
              <a:lnSpc>
                <a:spcPct val="150000"/>
              </a:lnSpc>
            </a:pPr>
            <a:r>
              <a:rPr lang="en-US" sz="1800" dirty="0" smtClean="0"/>
              <a:t>Get turn-by-turn directions from the results</a:t>
            </a:r>
          </a:p>
          <a:p>
            <a:pPr lvl="0">
              <a:lnSpc>
                <a:spcPct val="150000"/>
              </a:lnSpc>
            </a:pPr>
            <a:endParaRPr lang="en-US" sz="1800" dirty="0">
              <a:latin typeface="+mn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981200"/>
            <a:ext cx="2318198" cy="4114801"/>
          </a:xfrm>
          <a:prstGeom prst="rect">
            <a:avLst/>
          </a:prstGeom>
          <a:ln w="12700">
            <a:solidFill>
              <a:schemeClr val="accent2">
                <a:lumMod val="75000"/>
              </a:schemeClr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5232063"/>
            <a:ext cx="2270760" cy="940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783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b="1" dirty="0" smtClean="0">
                <a:latin typeface="+mn-lt"/>
              </a:rPr>
              <a:t>Bank Transfers</a:t>
            </a:r>
            <a:endParaRPr lang="en-US" sz="4000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62400" y="2057400"/>
            <a:ext cx="4465320" cy="4023360"/>
          </a:xfrm>
        </p:spPr>
        <p:txBody>
          <a:bodyPr>
            <a:normAutofit/>
          </a:bodyPr>
          <a:lstStyle/>
          <a:p>
            <a:pPr lvl="0">
              <a:lnSpc>
                <a:spcPct val="150000"/>
              </a:lnSpc>
            </a:pPr>
            <a:r>
              <a:rPr lang="en-US" sz="1800" dirty="0" smtClean="0"/>
              <a:t>Transfer source and destination are selectable</a:t>
            </a:r>
            <a:endParaRPr lang="en-US" sz="1800" dirty="0" smtClean="0">
              <a:latin typeface="+mn-lt"/>
            </a:endParaRPr>
          </a:p>
          <a:p>
            <a:pPr lvl="0">
              <a:lnSpc>
                <a:spcPct val="150000"/>
              </a:lnSpc>
            </a:pPr>
            <a:r>
              <a:rPr lang="en-US" sz="1800" dirty="0" smtClean="0"/>
              <a:t>Can select Immediate, Future-Dated, or Recurring transfers from within the mobile app</a:t>
            </a:r>
          </a:p>
          <a:p>
            <a:pPr lvl="0">
              <a:lnSpc>
                <a:spcPct val="150000"/>
              </a:lnSpc>
            </a:pPr>
            <a:r>
              <a:rPr lang="en-US" sz="1800" dirty="0" smtClean="0"/>
              <a:t>View all currently scheduled transactions</a:t>
            </a:r>
          </a:p>
          <a:p>
            <a:pPr lvl="0">
              <a:lnSpc>
                <a:spcPct val="150000"/>
              </a:lnSpc>
            </a:pPr>
            <a:endParaRPr lang="en-US" sz="1800" dirty="0">
              <a:latin typeface="+mn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905000"/>
            <a:ext cx="2312831" cy="4105275"/>
          </a:xfrm>
          <a:prstGeom prst="rect">
            <a:avLst/>
          </a:prstGeom>
          <a:ln w="12700">
            <a:solidFill>
              <a:schemeClr val="accent2">
                <a:lumMod val="75000"/>
              </a:schemeClr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5029200"/>
            <a:ext cx="2270760" cy="940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593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Custom 2">
      <a:dk1>
        <a:srgbClr val="595959"/>
      </a:dk1>
      <a:lt1>
        <a:sysClr val="window" lastClr="FFFFFF"/>
      </a:lt1>
      <a:dk2>
        <a:srgbClr val="757575"/>
      </a:dk2>
      <a:lt2>
        <a:srgbClr val="EBEBEB"/>
      </a:lt2>
      <a:accent1>
        <a:srgbClr val="B0BC22"/>
      </a:accent1>
      <a:accent2>
        <a:srgbClr val="5A87C6"/>
      </a:accent2>
      <a:accent3>
        <a:srgbClr val="FDB913"/>
      </a:accent3>
      <a:accent4>
        <a:srgbClr val="B26062"/>
      </a:accent4>
      <a:accent5>
        <a:srgbClr val="934C4E"/>
      </a:accent5>
      <a:accent6>
        <a:srgbClr val="505050"/>
      </a:accent6>
      <a:hlink>
        <a:srgbClr val="B0B0B0"/>
      </a:hlink>
      <a:folHlink>
        <a:srgbClr val="DDDDDD"/>
      </a:folHlink>
    </a:clrScheme>
    <a:fontScheme name="Retrospect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template 2" id="{572B1588-33D1-4E49-9EF1-0F91F3B2B18D}" vid="{AADAB069-9D37-42CC-9170-2DC6AFE91FA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9B6C4AE45817849835364ADF7821134" ma:contentTypeVersion="0" ma:contentTypeDescription="Create a new document." ma:contentTypeScope="" ma:versionID="35409e52ba9add7221e5c70db7c13edc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030944A-B5F3-4491-800D-92B245F42E8A}">
  <ds:schemaRefs>
    <ds:schemaRef ds:uri="http://purl.org/dc/elements/1.1/"/>
    <ds:schemaRef ds:uri="http://schemas.openxmlformats.org/package/2006/metadata/core-properties"/>
    <ds:schemaRef ds:uri="http://schemas.microsoft.com/office/2006/documentManagement/types"/>
    <ds:schemaRef ds:uri="http://purl.org/dc/terms/"/>
    <ds:schemaRef ds:uri="http://schemas.microsoft.com/office/infopath/2007/PartnerControls"/>
    <ds:schemaRef ds:uri="http://purl.org/dc/dcmitype/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11892480-2CE6-47AA-8CD0-D4BC79CC04D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0201CC9F-9ABC-4D39-AD04-9F346067625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3806</TotalTime>
  <Words>377</Words>
  <Application>Microsoft Office PowerPoint</Application>
  <PresentationFormat>On-screen Show (4:3)</PresentationFormat>
  <Paragraphs>65</Paragraphs>
  <Slides>15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Retrospect</vt:lpstr>
      <vt:lpstr>PowerPoint Presentation</vt:lpstr>
      <vt:lpstr>Fast Balances</vt:lpstr>
      <vt:lpstr>Sign In Page</vt:lpstr>
      <vt:lpstr>Password Page</vt:lpstr>
      <vt:lpstr>Accounts Page</vt:lpstr>
      <vt:lpstr>Account Activity Page</vt:lpstr>
      <vt:lpstr>App Navigation</vt:lpstr>
      <vt:lpstr>ATM / Branch Locator</vt:lpstr>
      <vt:lpstr>Bank Transfers</vt:lpstr>
      <vt:lpstr>Message Center</vt:lpstr>
      <vt:lpstr>Remote Check Deposits</vt:lpstr>
      <vt:lpstr>Mobile Services</vt:lpstr>
      <vt:lpstr>Stop Payments</vt:lpstr>
      <vt:lpstr>Manage My Profile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Cyr, Courtney</dc:creator>
  <cp:lastModifiedBy>Kintzer, Kristen</cp:lastModifiedBy>
  <cp:revision>139</cp:revision>
  <cp:lastPrinted>2014-03-24T18:33:24Z</cp:lastPrinted>
  <dcterms:created xsi:type="dcterms:W3CDTF">2013-12-16T15:34:51Z</dcterms:created>
  <dcterms:modified xsi:type="dcterms:W3CDTF">2017-06-08T14:36:55Z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0x01010099B6C4AE45817849835364ADF7821134</vt:lpwstr>
  </property>
</Properties>
</file>