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19.xml" ContentType="application/vnd.openxmlformats-officedocument.presentationml.notesSlide+xml"/>
  <Override PartName="/ppt/tags/tag3.xml" ContentType="application/vnd.openxmlformats-officedocument.presentationml.tags+xml"/>
  <Override PartName="/ppt/notesSlides/notesSlide20.xml" ContentType="application/vnd.openxmlformats-officedocument.presentationml.notesSlide+xml"/>
  <Override PartName="/ppt/tags/tag4.xml" ContentType="application/vnd.openxmlformats-officedocument.presentationml.tags+xml"/>
  <Override PartName="/ppt/notesSlides/notesSlide21.xml" ContentType="application/vnd.openxmlformats-officedocument.presentationml.notesSlide+xml"/>
  <Override PartName="/ppt/tags/tag5.xml" ContentType="application/vnd.openxmlformats-officedocument.presentationml.tags+xml"/>
  <Override PartName="/ppt/notesSlides/notesSlide22.xml" ContentType="application/vnd.openxmlformats-officedocument.presentationml.notesSlide+xml"/>
  <Override PartName="/ppt/tags/tag6.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7.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8.xml" ContentType="application/vnd.openxmlformats-officedocument.presentationml.tags+xml"/>
  <Override PartName="/ppt/notesSlides/notesSlide30.xml" ContentType="application/vnd.openxmlformats-officedocument.presentationml.notesSlide+xml"/>
  <Override PartName="/ppt/tags/tag9.xml" ContentType="application/vnd.openxmlformats-officedocument.presentationml.tags+xml"/>
  <Override PartName="/ppt/notesSlides/notesSlide31.xml" ContentType="application/vnd.openxmlformats-officedocument.presentationml.notesSlide+xml"/>
  <Override PartName="/ppt/tags/tag10.xml" ContentType="application/vnd.openxmlformats-officedocument.presentationml.tags+xml"/>
  <Override PartName="/ppt/notesSlides/notesSlide32.xml" ContentType="application/vnd.openxmlformats-officedocument.presentationml.notesSlide+xml"/>
  <Override PartName="/ppt/tags/tag11.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4"/>
    <p:sldMasterId id="2147483711" r:id="rId5"/>
  </p:sldMasterIdLst>
  <p:notesMasterIdLst>
    <p:notesMasterId r:id="rId129"/>
  </p:notesMasterIdLst>
  <p:sldIdLst>
    <p:sldId id="429" r:id="rId6"/>
    <p:sldId id="294" r:id="rId7"/>
    <p:sldId id="309" r:id="rId8"/>
    <p:sldId id="265" r:id="rId9"/>
    <p:sldId id="310" r:id="rId10"/>
    <p:sldId id="311" r:id="rId11"/>
    <p:sldId id="312" r:id="rId12"/>
    <p:sldId id="314" r:id="rId13"/>
    <p:sldId id="315" r:id="rId14"/>
    <p:sldId id="316" r:id="rId15"/>
    <p:sldId id="317" r:id="rId16"/>
    <p:sldId id="318" r:id="rId17"/>
    <p:sldId id="319" r:id="rId18"/>
    <p:sldId id="320" r:id="rId19"/>
    <p:sldId id="321" r:id="rId20"/>
    <p:sldId id="322" r:id="rId21"/>
    <p:sldId id="323" r:id="rId22"/>
    <p:sldId id="324" r:id="rId23"/>
    <p:sldId id="325" r:id="rId24"/>
    <p:sldId id="326" r:id="rId25"/>
    <p:sldId id="327" r:id="rId26"/>
    <p:sldId id="328" r:id="rId27"/>
    <p:sldId id="329" r:id="rId28"/>
    <p:sldId id="330" r:id="rId29"/>
    <p:sldId id="331" r:id="rId30"/>
    <p:sldId id="332" r:id="rId31"/>
    <p:sldId id="333" r:id="rId32"/>
    <p:sldId id="334" r:id="rId33"/>
    <p:sldId id="335" r:id="rId34"/>
    <p:sldId id="336" r:id="rId35"/>
    <p:sldId id="337" r:id="rId36"/>
    <p:sldId id="338" r:id="rId37"/>
    <p:sldId id="350" r:id="rId38"/>
    <p:sldId id="339" r:id="rId39"/>
    <p:sldId id="340" r:id="rId40"/>
    <p:sldId id="341" r:id="rId41"/>
    <p:sldId id="342" r:id="rId42"/>
    <p:sldId id="343" r:id="rId43"/>
    <p:sldId id="344" r:id="rId44"/>
    <p:sldId id="345" r:id="rId45"/>
    <p:sldId id="346" r:id="rId46"/>
    <p:sldId id="347" r:id="rId47"/>
    <p:sldId id="348" r:id="rId48"/>
    <p:sldId id="349" r:id="rId49"/>
    <p:sldId id="351" r:id="rId50"/>
    <p:sldId id="356" r:id="rId51"/>
    <p:sldId id="352" r:id="rId52"/>
    <p:sldId id="353" r:id="rId53"/>
    <p:sldId id="354" r:id="rId54"/>
    <p:sldId id="355" r:id="rId55"/>
    <p:sldId id="357" r:id="rId56"/>
    <p:sldId id="358" r:id="rId57"/>
    <p:sldId id="359" r:id="rId58"/>
    <p:sldId id="360" r:id="rId59"/>
    <p:sldId id="361" r:id="rId60"/>
    <p:sldId id="362" r:id="rId61"/>
    <p:sldId id="363" r:id="rId62"/>
    <p:sldId id="364" r:id="rId63"/>
    <p:sldId id="365" r:id="rId64"/>
    <p:sldId id="366" r:id="rId65"/>
    <p:sldId id="367" r:id="rId66"/>
    <p:sldId id="368" r:id="rId67"/>
    <p:sldId id="369" r:id="rId68"/>
    <p:sldId id="370" r:id="rId69"/>
    <p:sldId id="371" r:id="rId70"/>
    <p:sldId id="372" r:id="rId71"/>
    <p:sldId id="373" r:id="rId72"/>
    <p:sldId id="374" r:id="rId73"/>
    <p:sldId id="375" r:id="rId74"/>
    <p:sldId id="376" r:id="rId75"/>
    <p:sldId id="377" r:id="rId76"/>
    <p:sldId id="378" r:id="rId77"/>
    <p:sldId id="379" r:id="rId78"/>
    <p:sldId id="380" r:id="rId79"/>
    <p:sldId id="381" r:id="rId80"/>
    <p:sldId id="382" r:id="rId81"/>
    <p:sldId id="383" r:id="rId82"/>
    <p:sldId id="384" r:id="rId83"/>
    <p:sldId id="385" r:id="rId84"/>
    <p:sldId id="386" r:id="rId85"/>
    <p:sldId id="387" r:id="rId86"/>
    <p:sldId id="388" r:id="rId87"/>
    <p:sldId id="389" r:id="rId88"/>
    <p:sldId id="390" r:id="rId89"/>
    <p:sldId id="391" r:id="rId90"/>
    <p:sldId id="392" r:id="rId91"/>
    <p:sldId id="393" r:id="rId92"/>
    <p:sldId id="394" r:id="rId93"/>
    <p:sldId id="395" r:id="rId94"/>
    <p:sldId id="396" r:id="rId95"/>
    <p:sldId id="397" r:id="rId96"/>
    <p:sldId id="398" r:id="rId97"/>
    <p:sldId id="399" r:id="rId98"/>
    <p:sldId id="400" r:id="rId99"/>
    <p:sldId id="401" r:id="rId100"/>
    <p:sldId id="402" r:id="rId101"/>
    <p:sldId id="403" r:id="rId102"/>
    <p:sldId id="404" r:id="rId103"/>
    <p:sldId id="405" r:id="rId104"/>
    <p:sldId id="406" r:id="rId105"/>
    <p:sldId id="407" r:id="rId106"/>
    <p:sldId id="408" r:id="rId107"/>
    <p:sldId id="409" r:id="rId108"/>
    <p:sldId id="410" r:id="rId109"/>
    <p:sldId id="411" r:id="rId110"/>
    <p:sldId id="412" r:id="rId111"/>
    <p:sldId id="413" r:id="rId112"/>
    <p:sldId id="414" r:id="rId113"/>
    <p:sldId id="415" r:id="rId114"/>
    <p:sldId id="416" r:id="rId115"/>
    <p:sldId id="417" r:id="rId116"/>
    <p:sldId id="418" r:id="rId117"/>
    <p:sldId id="419" r:id="rId118"/>
    <p:sldId id="420" r:id="rId119"/>
    <p:sldId id="421" r:id="rId120"/>
    <p:sldId id="422" r:id="rId121"/>
    <p:sldId id="423" r:id="rId122"/>
    <p:sldId id="424" r:id="rId123"/>
    <p:sldId id="425" r:id="rId124"/>
    <p:sldId id="426" r:id="rId125"/>
    <p:sldId id="427" r:id="rId126"/>
    <p:sldId id="428" r:id="rId127"/>
    <p:sldId id="430" r:id="rId128"/>
  </p:sldIdLst>
  <p:sldSz cx="9144000" cy="6858000" type="screen4x3"/>
  <p:notesSz cx="68580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FBD21"/>
    <a:srgbClr val="A469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0" d="100"/>
          <a:sy n="110" d="100"/>
        </p:scale>
        <p:origin x="-642" y="-13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tableStyles" Target="tableStyles.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13" Type="http://schemas.openxmlformats.org/officeDocument/2006/relationships/slide" Target="slides/slide108.xml"/><Relationship Id="rId118" Type="http://schemas.openxmlformats.org/officeDocument/2006/relationships/slide" Target="slides/slide113.xml"/><Relationship Id="rId126" Type="http://schemas.openxmlformats.org/officeDocument/2006/relationships/slide" Target="slides/slide12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slide" Target="slides/slide111.xml"/><Relationship Id="rId124" Type="http://schemas.openxmlformats.org/officeDocument/2006/relationships/slide" Target="slides/slide119.xml"/><Relationship Id="rId129"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3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slide" Target="slides/slide114.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3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viewProps" Target="viewProp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1804"/>
          </a:xfrm>
          <a:prstGeom prst="rect">
            <a:avLst/>
          </a:prstGeom>
        </p:spPr>
        <p:txBody>
          <a:bodyPr vert="horz" lIns="91440" tIns="45720" rIns="91440" bIns="45720" rtlCol="0"/>
          <a:lstStyle>
            <a:lvl1pPr algn="r">
              <a:defRPr sz="1200"/>
            </a:lvl1pPr>
          </a:lstStyle>
          <a:p>
            <a:fld id="{64E72A7F-CD74-4602-B3A5-4D064AACDF15}" type="datetimeFigureOut">
              <a:rPr lang="en-US" smtClean="0"/>
              <a:t>5/26/2017</a:t>
            </a:fld>
            <a:endParaRPr lang="en-US"/>
          </a:p>
        </p:txBody>
      </p:sp>
      <p:sp>
        <p:nvSpPr>
          <p:cNvPr id="4" name="Slide Image Placeholder 3"/>
          <p:cNvSpPr>
            <a:spLocks noGrp="1" noRot="1" noChangeAspect="1"/>
          </p:cNvSpPr>
          <p:nvPr>
            <p:ph type="sldImg" idx="2"/>
          </p:nvPr>
        </p:nvSpPr>
        <p:spPr>
          <a:xfrm>
            <a:off x="1119188"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87136"/>
            <a:ext cx="5486400" cy="415623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2971800" cy="46180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2669"/>
            <a:ext cx="2971800" cy="461804"/>
          </a:xfrm>
          <a:prstGeom prst="rect">
            <a:avLst/>
          </a:prstGeom>
        </p:spPr>
        <p:txBody>
          <a:bodyPr vert="horz" lIns="91440" tIns="45720" rIns="91440" bIns="45720" rtlCol="0" anchor="b"/>
          <a:lstStyle>
            <a:lvl1pPr algn="r">
              <a:defRPr sz="1200"/>
            </a:lvl1pPr>
          </a:lstStyle>
          <a:p>
            <a:fld id="{4509771F-DFBF-4F7C-860B-DA8054F788C6}" type="slidenum">
              <a:rPr lang="en-US" smtClean="0"/>
              <a:t>‹#›</a:t>
            </a:fld>
            <a:endParaRPr lang="en-US"/>
          </a:p>
        </p:txBody>
      </p:sp>
    </p:spTree>
    <p:extLst>
      <p:ext uri="{BB962C8B-B14F-4D97-AF65-F5344CB8AC3E}">
        <p14:creationId xmlns:p14="http://schemas.microsoft.com/office/powerpoint/2010/main" val="2669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91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74AA81-B2A4-A646-AD3C-DC1A84F7513D}"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865356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xfrm>
            <a:off x="1119188" y="692150"/>
            <a:ext cx="4619625" cy="3463925"/>
          </a:xfrm>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MS PGothic" pitchFamily="34" charset="-128"/>
                <a:cs typeface="Arial" pitchFamily="34" charset="0"/>
              </a:rPr>
              <a:t>The expedited payment fee will be displayed separately on the review screen but the total payment </a:t>
            </a:r>
            <a:r>
              <a:rPr lang="en-US" dirty="0" smtClean="0">
                <a:solidFill>
                  <a:srgbClr val="C00000"/>
                </a:solidFill>
                <a:latin typeface="Arial" pitchFamily="34" charset="0"/>
                <a:ea typeface="MS PGothic" pitchFamily="34" charset="-128"/>
                <a:cs typeface="Arial" pitchFamily="34" charset="0"/>
              </a:rPr>
              <a:t>PLUS</a:t>
            </a:r>
            <a:r>
              <a:rPr lang="en-US" dirty="0" smtClean="0">
                <a:latin typeface="Arial" pitchFamily="34" charset="0"/>
                <a:ea typeface="MS PGothic" pitchFamily="34" charset="-128"/>
                <a:cs typeface="Arial" pitchFamily="34" charset="0"/>
              </a:rPr>
              <a:t> the expedited payment fee amount will be immediately deducted after the payment has been submitted and the user has accepted the terms and conditions.</a:t>
            </a:r>
          </a:p>
          <a:p>
            <a:endParaRPr lang="en-US" dirty="0" smtClean="0">
              <a:latin typeface="Arial" pitchFamily="34" charset="0"/>
              <a:ea typeface="MS PGothic" pitchFamily="34" charset="-128"/>
              <a:cs typeface="Arial" pitchFamily="34" charset="0"/>
            </a:endParaRPr>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16130" indent="-275434" eaLnBrk="0" hangingPunct="0">
              <a:defRPr>
                <a:solidFill>
                  <a:schemeClr val="tx1"/>
                </a:solidFill>
                <a:latin typeface="Arial" pitchFamily="34" charset="0"/>
                <a:cs typeface="Arial" pitchFamily="34" charset="0"/>
              </a:defRPr>
            </a:lvl2pPr>
            <a:lvl3pPr marL="1101738" indent="-220348" eaLnBrk="0" hangingPunct="0">
              <a:defRPr>
                <a:solidFill>
                  <a:schemeClr val="tx1"/>
                </a:solidFill>
                <a:latin typeface="Arial" pitchFamily="34" charset="0"/>
                <a:cs typeface="Arial" pitchFamily="34" charset="0"/>
              </a:defRPr>
            </a:lvl3pPr>
            <a:lvl4pPr marL="1542433" indent="-220348" eaLnBrk="0" hangingPunct="0">
              <a:defRPr>
                <a:solidFill>
                  <a:schemeClr val="tx1"/>
                </a:solidFill>
                <a:latin typeface="Arial" pitchFamily="34" charset="0"/>
                <a:cs typeface="Arial" pitchFamily="34" charset="0"/>
              </a:defRPr>
            </a:lvl4pPr>
            <a:lvl5pPr marL="1983128" indent="-220348" eaLnBrk="0" hangingPunct="0">
              <a:defRPr>
                <a:solidFill>
                  <a:schemeClr val="tx1"/>
                </a:solidFill>
                <a:latin typeface="Arial" pitchFamily="34" charset="0"/>
                <a:cs typeface="Arial" pitchFamily="34" charset="0"/>
              </a:defRPr>
            </a:lvl5pPr>
            <a:lvl6pPr marL="2423823" indent="-220348" eaLnBrk="0" fontAlgn="base" hangingPunct="0">
              <a:spcBef>
                <a:spcPct val="0"/>
              </a:spcBef>
              <a:spcAft>
                <a:spcPct val="0"/>
              </a:spcAft>
              <a:defRPr>
                <a:solidFill>
                  <a:schemeClr val="tx1"/>
                </a:solidFill>
                <a:latin typeface="Arial" pitchFamily="34" charset="0"/>
                <a:cs typeface="Arial" pitchFamily="34" charset="0"/>
              </a:defRPr>
            </a:lvl6pPr>
            <a:lvl7pPr marL="2864518" indent="-220348" eaLnBrk="0" fontAlgn="base" hangingPunct="0">
              <a:spcBef>
                <a:spcPct val="0"/>
              </a:spcBef>
              <a:spcAft>
                <a:spcPct val="0"/>
              </a:spcAft>
              <a:defRPr>
                <a:solidFill>
                  <a:schemeClr val="tx1"/>
                </a:solidFill>
                <a:latin typeface="Arial" pitchFamily="34" charset="0"/>
                <a:cs typeface="Arial" pitchFamily="34" charset="0"/>
              </a:defRPr>
            </a:lvl7pPr>
            <a:lvl8pPr marL="3305213" indent="-220348" eaLnBrk="0" fontAlgn="base" hangingPunct="0">
              <a:spcBef>
                <a:spcPct val="0"/>
              </a:spcBef>
              <a:spcAft>
                <a:spcPct val="0"/>
              </a:spcAft>
              <a:defRPr>
                <a:solidFill>
                  <a:schemeClr val="tx1"/>
                </a:solidFill>
                <a:latin typeface="Arial" pitchFamily="34" charset="0"/>
                <a:cs typeface="Arial" pitchFamily="34" charset="0"/>
              </a:defRPr>
            </a:lvl8pPr>
            <a:lvl9pPr marL="3745908" indent="-220348"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AFD4BC2-A370-4DE0-8610-C33807F06CF7}" type="slidenum">
              <a:rPr lang="en-US" smtClean="0">
                <a:ea typeface="MS PGothic" pitchFamily="34" charset="-128"/>
              </a:rPr>
              <a:pPr eaLnBrk="1" hangingPunct="1"/>
              <a:t>59</a:t>
            </a:fld>
            <a:endParaRPr lang="en-US" smtClean="0">
              <a:ea typeface="MS PGothic" pitchFamily="34" charset="-128"/>
            </a:endParaRPr>
          </a:p>
        </p:txBody>
      </p:sp>
    </p:spTree>
    <p:extLst>
      <p:ext uri="{BB962C8B-B14F-4D97-AF65-F5344CB8AC3E}">
        <p14:creationId xmlns:p14="http://schemas.microsoft.com/office/powerpoint/2010/main" val="1526395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xfrm>
            <a:off x="1119188" y="692150"/>
            <a:ext cx="4619625" cy="3463925"/>
          </a:xfrm>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MS PGothic" pitchFamily="34" charset="-128"/>
                <a:cs typeface="Arial" pitchFamily="34" charset="0"/>
              </a:rPr>
              <a:t>The system will not move forward and the payment will not be processed until the user agrees to the Terms and Conditions.</a:t>
            </a: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16130" indent="-275434" eaLnBrk="0" hangingPunct="0">
              <a:defRPr>
                <a:solidFill>
                  <a:schemeClr val="tx1"/>
                </a:solidFill>
                <a:latin typeface="Arial" pitchFamily="34" charset="0"/>
                <a:cs typeface="Arial" pitchFamily="34" charset="0"/>
              </a:defRPr>
            </a:lvl2pPr>
            <a:lvl3pPr marL="1101738" indent="-220348" eaLnBrk="0" hangingPunct="0">
              <a:defRPr>
                <a:solidFill>
                  <a:schemeClr val="tx1"/>
                </a:solidFill>
                <a:latin typeface="Arial" pitchFamily="34" charset="0"/>
                <a:cs typeface="Arial" pitchFamily="34" charset="0"/>
              </a:defRPr>
            </a:lvl3pPr>
            <a:lvl4pPr marL="1542433" indent="-220348" eaLnBrk="0" hangingPunct="0">
              <a:defRPr>
                <a:solidFill>
                  <a:schemeClr val="tx1"/>
                </a:solidFill>
                <a:latin typeface="Arial" pitchFamily="34" charset="0"/>
                <a:cs typeface="Arial" pitchFamily="34" charset="0"/>
              </a:defRPr>
            </a:lvl4pPr>
            <a:lvl5pPr marL="1983128" indent="-220348" eaLnBrk="0" hangingPunct="0">
              <a:defRPr>
                <a:solidFill>
                  <a:schemeClr val="tx1"/>
                </a:solidFill>
                <a:latin typeface="Arial" pitchFamily="34" charset="0"/>
                <a:cs typeface="Arial" pitchFamily="34" charset="0"/>
              </a:defRPr>
            </a:lvl5pPr>
            <a:lvl6pPr marL="2423823" indent="-220348" eaLnBrk="0" fontAlgn="base" hangingPunct="0">
              <a:spcBef>
                <a:spcPct val="0"/>
              </a:spcBef>
              <a:spcAft>
                <a:spcPct val="0"/>
              </a:spcAft>
              <a:defRPr>
                <a:solidFill>
                  <a:schemeClr val="tx1"/>
                </a:solidFill>
                <a:latin typeface="Arial" pitchFamily="34" charset="0"/>
                <a:cs typeface="Arial" pitchFamily="34" charset="0"/>
              </a:defRPr>
            </a:lvl6pPr>
            <a:lvl7pPr marL="2864518" indent="-220348" eaLnBrk="0" fontAlgn="base" hangingPunct="0">
              <a:spcBef>
                <a:spcPct val="0"/>
              </a:spcBef>
              <a:spcAft>
                <a:spcPct val="0"/>
              </a:spcAft>
              <a:defRPr>
                <a:solidFill>
                  <a:schemeClr val="tx1"/>
                </a:solidFill>
                <a:latin typeface="Arial" pitchFamily="34" charset="0"/>
                <a:cs typeface="Arial" pitchFamily="34" charset="0"/>
              </a:defRPr>
            </a:lvl7pPr>
            <a:lvl8pPr marL="3305213" indent="-220348" eaLnBrk="0" fontAlgn="base" hangingPunct="0">
              <a:spcBef>
                <a:spcPct val="0"/>
              </a:spcBef>
              <a:spcAft>
                <a:spcPct val="0"/>
              </a:spcAft>
              <a:defRPr>
                <a:solidFill>
                  <a:schemeClr val="tx1"/>
                </a:solidFill>
                <a:latin typeface="Arial" pitchFamily="34" charset="0"/>
                <a:cs typeface="Arial" pitchFamily="34" charset="0"/>
              </a:defRPr>
            </a:lvl8pPr>
            <a:lvl9pPr marL="3745908" indent="-220348"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F29FCDC-B8DA-4B5E-B62A-894FB99DF15C}" type="slidenum">
              <a:rPr lang="en-US" smtClean="0">
                <a:ea typeface="MS PGothic" pitchFamily="34" charset="-128"/>
              </a:rPr>
              <a:pPr eaLnBrk="1" hangingPunct="1"/>
              <a:t>60</a:t>
            </a:fld>
            <a:endParaRPr lang="en-US" smtClean="0">
              <a:ea typeface="MS PGothic" pitchFamily="34" charset="-128"/>
            </a:endParaRPr>
          </a:p>
        </p:txBody>
      </p:sp>
    </p:spTree>
    <p:extLst>
      <p:ext uri="{BB962C8B-B14F-4D97-AF65-F5344CB8AC3E}">
        <p14:creationId xmlns:p14="http://schemas.microsoft.com/office/powerpoint/2010/main" val="281900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xfrm>
            <a:off x="1119188" y="692150"/>
            <a:ext cx="4619625" cy="3463925"/>
          </a:xfrm>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a typeface="ヒラギノ角ゴ Pro W3"/>
              <a:cs typeface="ヒラギノ角ゴ Pro W3"/>
            </a:endParaRPr>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16130" indent="-275434" eaLnBrk="0" hangingPunct="0">
              <a:defRPr>
                <a:solidFill>
                  <a:schemeClr val="tx1"/>
                </a:solidFill>
                <a:latin typeface="Arial" pitchFamily="34" charset="0"/>
                <a:cs typeface="Arial" pitchFamily="34" charset="0"/>
              </a:defRPr>
            </a:lvl2pPr>
            <a:lvl3pPr marL="1101738" indent="-220348" eaLnBrk="0" hangingPunct="0">
              <a:defRPr>
                <a:solidFill>
                  <a:schemeClr val="tx1"/>
                </a:solidFill>
                <a:latin typeface="Arial" pitchFamily="34" charset="0"/>
                <a:cs typeface="Arial" pitchFamily="34" charset="0"/>
              </a:defRPr>
            </a:lvl3pPr>
            <a:lvl4pPr marL="1542433" indent="-220348" eaLnBrk="0" hangingPunct="0">
              <a:defRPr>
                <a:solidFill>
                  <a:schemeClr val="tx1"/>
                </a:solidFill>
                <a:latin typeface="Arial" pitchFamily="34" charset="0"/>
                <a:cs typeface="Arial" pitchFamily="34" charset="0"/>
              </a:defRPr>
            </a:lvl4pPr>
            <a:lvl5pPr marL="1983128" indent="-220348" eaLnBrk="0" hangingPunct="0">
              <a:defRPr>
                <a:solidFill>
                  <a:schemeClr val="tx1"/>
                </a:solidFill>
                <a:latin typeface="Arial" pitchFamily="34" charset="0"/>
                <a:cs typeface="Arial" pitchFamily="34" charset="0"/>
              </a:defRPr>
            </a:lvl5pPr>
            <a:lvl6pPr marL="2423823" indent="-220348" eaLnBrk="0" fontAlgn="base" hangingPunct="0">
              <a:spcBef>
                <a:spcPct val="0"/>
              </a:spcBef>
              <a:spcAft>
                <a:spcPct val="0"/>
              </a:spcAft>
              <a:defRPr>
                <a:solidFill>
                  <a:schemeClr val="tx1"/>
                </a:solidFill>
                <a:latin typeface="Arial" pitchFamily="34" charset="0"/>
                <a:cs typeface="Arial" pitchFamily="34" charset="0"/>
              </a:defRPr>
            </a:lvl6pPr>
            <a:lvl7pPr marL="2864518" indent="-220348" eaLnBrk="0" fontAlgn="base" hangingPunct="0">
              <a:spcBef>
                <a:spcPct val="0"/>
              </a:spcBef>
              <a:spcAft>
                <a:spcPct val="0"/>
              </a:spcAft>
              <a:defRPr>
                <a:solidFill>
                  <a:schemeClr val="tx1"/>
                </a:solidFill>
                <a:latin typeface="Arial" pitchFamily="34" charset="0"/>
                <a:cs typeface="Arial" pitchFamily="34" charset="0"/>
              </a:defRPr>
            </a:lvl7pPr>
            <a:lvl8pPr marL="3305213" indent="-220348" eaLnBrk="0" fontAlgn="base" hangingPunct="0">
              <a:spcBef>
                <a:spcPct val="0"/>
              </a:spcBef>
              <a:spcAft>
                <a:spcPct val="0"/>
              </a:spcAft>
              <a:defRPr>
                <a:solidFill>
                  <a:schemeClr val="tx1"/>
                </a:solidFill>
                <a:latin typeface="Arial" pitchFamily="34" charset="0"/>
                <a:cs typeface="Arial" pitchFamily="34" charset="0"/>
              </a:defRPr>
            </a:lvl8pPr>
            <a:lvl9pPr marL="3745908" indent="-220348"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40D2DD1-F97C-40DC-B4D2-018D23A92963}" type="slidenum">
              <a:rPr lang="en-US" smtClean="0">
                <a:ea typeface="MS PGothic" pitchFamily="34" charset="-128"/>
              </a:rPr>
              <a:pPr eaLnBrk="1" hangingPunct="1"/>
              <a:t>65</a:t>
            </a:fld>
            <a:endParaRPr lang="en-US" smtClean="0">
              <a:ea typeface="MS PGothic" pitchFamily="34" charset="-128"/>
            </a:endParaRPr>
          </a:p>
        </p:txBody>
      </p:sp>
    </p:spTree>
    <p:extLst>
      <p:ext uri="{BB962C8B-B14F-4D97-AF65-F5344CB8AC3E}">
        <p14:creationId xmlns:p14="http://schemas.microsoft.com/office/powerpoint/2010/main" val="1557848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xfrm>
            <a:off x="1119188" y="692150"/>
            <a:ext cx="4619625" cy="3463925"/>
          </a:xfrm>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pPr>
            <a:endParaRPr lang="en-US" dirty="0" smtClean="0">
              <a:latin typeface="Arial" pitchFamily="34" charset="0"/>
              <a:ea typeface="MS PGothic" pitchFamily="34" charset="-128"/>
              <a:cs typeface="Arial" pitchFamily="34" charset="0"/>
            </a:endParaRPr>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16130" indent="-275434" eaLnBrk="0" hangingPunct="0">
              <a:defRPr>
                <a:solidFill>
                  <a:schemeClr val="tx1"/>
                </a:solidFill>
                <a:latin typeface="Arial" pitchFamily="34" charset="0"/>
                <a:cs typeface="Arial" pitchFamily="34" charset="0"/>
              </a:defRPr>
            </a:lvl2pPr>
            <a:lvl3pPr marL="1101738" indent="-220348" eaLnBrk="0" hangingPunct="0">
              <a:defRPr>
                <a:solidFill>
                  <a:schemeClr val="tx1"/>
                </a:solidFill>
                <a:latin typeface="Arial" pitchFamily="34" charset="0"/>
                <a:cs typeface="Arial" pitchFamily="34" charset="0"/>
              </a:defRPr>
            </a:lvl3pPr>
            <a:lvl4pPr marL="1542433" indent="-220348" eaLnBrk="0" hangingPunct="0">
              <a:defRPr>
                <a:solidFill>
                  <a:schemeClr val="tx1"/>
                </a:solidFill>
                <a:latin typeface="Arial" pitchFamily="34" charset="0"/>
                <a:cs typeface="Arial" pitchFamily="34" charset="0"/>
              </a:defRPr>
            </a:lvl4pPr>
            <a:lvl5pPr marL="1983128" indent="-220348" eaLnBrk="0" hangingPunct="0">
              <a:defRPr>
                <a:solidFill>
                  <a:schemeClr val="tx1"/>
                </a:solidFill>
                <a:latin typeface="Arial" pitchFamily="34" charset="0"/>
                <a:cs typeface="Arial" pitchFamily="34" charset="0"/>
              </a:defRPr>
            </a:lvl5pPr>
            <a:lvl6pPr marL="2423823" indent="-220348" eaLnBrk="0" fontAlgn="base" hangingPunct="0">
              <a:spcBef>
                <a:spcPct val="0"/>
              </a:spcBef>
              <a:spcAft>
                <a:spcPct val="0"/>
              </a:spcAft>
              <a:defRPr>
                <a:solidFill>
                  <a:schemeClr val="tx1"/>
                </a:solidFill>
                <a:latin typeface="Arial" pitchFamily="34" charset="0"/>
                <a:cs typeface="Arial" pitchFamily="34" charset="0"/>
              </a:defRPr>
            </a:lvl6pPr>
            <a:lvl7pPr marL="2864518" indent="-220348" eaLnBrk="0" fontAlgn="base" hangingPunct="0">
              <a:spcBef>
                <a:spcPct val="0"/>
              </a:spcBef>
              <a:spcAft>
                <a:spcPct val="0"/>
              </a:spcAft>
              <a:defRPr>
                <a:solidFill>
                  <a:schemeClr val="tx1"/>
                </a:solidFill>
                <a:latin typeface="Arial" pitchFamily="34" charset="0"/>
                <a:cs typeface="Arial" pitchFamily="34" charset="0"/>
              </a:defRPr>
            </a:lvl7pPr>
            <a:lvl8pPr marL="3305213" indent="-220348" eaLnBrk="0" fontAlgn="base" hangingPunct="0">
              <a:spcBef>
                <a:spcPct val="0"/>
              </a:spcBef>
              <a:spcAft>
                <a:spcPct val="0"/>
              </a:spcAft>
              <a:defRPr>
                <a:solidFill>
                  <a:schemeClr val="tx1"/>
                </a:solidFill>
                <a:latin typeface="Arial" pitchFamily="34" charset="0"/>
                <a:cs typeface="Arial" pitchFamily="34" charset="0"/>
              </a:defRPr>
            </a:lvl8pPr>
            <a:lvl9pPr marL="3745908" indent="-220348"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158F687-FE35-40E3-B691-0CDFA6E86D66}" type="slidenum">
              <a:rPr lang="en-GB" smtClean="0"/>
              <a:pPr eaLnBrk="1" hangingPunct="1"/>
              <a:t>67</a:t>
            </a:fld>
            <a:endParaRPr lang="en-GB" smtClean="0"/>
          </a:p>
        </p:txBody>
      </p:sp>
    </p:spTree>
    <p:extLst>
      <p:ext uri="{BB962C8B-B14F-4D97-AF65-F5344CB8AC3E}">
        <p14:creationId xmlns:p14="http://schemas.microsoft.com/office/powerpoint/2010/main" val="3675690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xfrm>
            <a:off x="1119188" y="692150"/>
            <a:ext cx="4619625" cy="3463925"/>
          </a:xfrm>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ea typeface="ヒラギノ角ゴ Pro W3"/>
                <a:cs typeface="ヒラギノ角ゴ Pro W3"/>
              </a:rPr>
              <a:t>Payee Details and Payment Information will also be displayed on the Payment Inquiry screen.</a:t>
            </a:r>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16130" indent="-275434" eaLnBrk="0" hangingPunct="0">
              <a:defRPr>
                <a:solidFill>
                  <a:schemeClr val="tx1"/>
                </a:solidFill>
                <a:latin typeface="Arial" pitchFamily="34" charset="0"/>
                <a:cs typeface="Arial" pitchFamily="34" charset="0"/>
              </a:defRPr>
            </a:lvl2pPr>
            <a:lvl3pPr marL="1101738" indent="-220348" eaLnBrk="0" hangingPunct="0">
              <a:defRPr>
                <a:solidFill>
                  <a:schemeClr val="tx1"/>
                </a:solidFill>
                <a:latin typeface="Arial" pitchFamily="34" charset="0"/>
                <a:cs typeface="Arial" pitchFamily="34" charset="0"/>
              </a:defRPr>
            </a:lvl3pPr>
            <a:lvl4pPr marL="1542433" indent="-220348" eaLnBrk="0" hangingPunct="0">
              <a:defRPr>
                <a:solidFill>
                  <a:schemeClr val="tx1"/>
                </a:solidFill>
                <a:latin typeface="Arial" pitchFamily="34" charset="0"/>
                <a:cs typeface="Arial" pitchFamily="34" charset="0"/>
              </a:defRPr>
            </a:lvl4pPr>
            <a:lvl5pPr marL="1983128" indent="-220348" eaLnBrk="0" hangingPunct="0">
              <a:defRPr>
                <a:solidFill>
                  <a:schemeClr val="tx1"/>
                </a:solidFill>
                <a:latin typeface="Arial" pitchFamily="34" charset="0"/>
                <a:cs typeface="Arial" pitchFamily="34" charset="0"/>
              </a:defRPr>
            </a:lvl5pPr>
            <a:lvl6pPr marL="2423823" indent="-220348" eaLnBrk="0" fontAlgn="base" hangingPunct="0">
              <a:spcBef>
                <a:spcPct val="0"/>
              </a:spcBef>
              <a:spcAft>
                <a:spcPct val="0"/>
              </a:spcAft>
              <a:defRPr>
                <a:solidFill>
                  <a:schemeClr val="tx1"/>
                </a:solidFill>
                <a:latin typeface="Arial" pitchFamily="34" charset="0"/>
                <a:cs typeface="Arial" pitchFamily="34" charset="0"/>
              </a:defRPr>
            </a:lvl6pPr>
            <a:lvl7pPr marL="2864518" indent="-220348" eaLnBrk="0" fontAlgn="base" hangingPunct="0">
              <a:spcBef>
                <a:spcPct val="0"/>
              </a:spcBef>
              <a:spcAft>
                <a:spcPct val="0"/>
              </a:spcAft>
              <a:defRPr>
                <a:solidFill>
                  <a:schemeClr val="tx1"/>
                </a:solidFill>
                <a:latin typeface="Arial" pitchFamily="34" charset="0"/>
                <a:cs typeface="Arial" pitchFamily="34" charset="0"/>
              </a:defRPr>
            </a:lvl7pPr>
            <a:lvl8pPr marL="3305213" indent="-220348" eaLnBrk="0" fontAlgn="base" hangingPunct="0">
              <a:spcBef>
                <a:spcPct val="0"/>
              </a:spcBef>
              <a:spcAft>
                <a:spcPct val="0"/>
              </a:spcAft>
              <a:defRPr>
                <a:solidFill>
                  <a:schemeClr val="tx1"/>
                </a:solidFill>
                <a:latin typeface="Arial" pitchFamily="34" charset="0"/>
                <a:cs typeface="Arial" pitchFamily="34" charset="0"/>
              </a:defRPr>
            </a:lvl8pPr>
            <a:lvl9pPr marL="3745908" indent="-220348"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4CB8935-DDA2-4984-9959-CE5AC0733210}" type="slidenum">
              <a:rPr lang="en-US" smtClean="0">
                <a:ea typeface="MS PGothic" pitchFamily="34" charset="-128"/>
              </a:rPr>
              <a:pPr eaLnBrk="1" hangingPunct="1"/>
              <a:t>69</a:t>
            </a:fld>
            <a:endParaRPr lang="en-US" smtClean="0">
              <a:ea typeface="MS PGothic" pitchFamily="34" charset="-128"/>
            </a:endParaRPr>
          </a:p>
        </p:txBody>
      </p:sp>
    </p:spTree>
    <p:extLst>
      <p:ext uri="{BB962C8B-B14F-4D97-AF65-F5344CB8AC3E}">
        <p14:creationId xmlns:p14="http://schemas.microsoft.com/office/powerpoint/2010/main" val="3334595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xfrm>
            <a:off x="1119188" y="692150"/>
            <a:ext cx="4619625" cy="3463925"/>
          </a:xfrm>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a typeface="ヒラギノ角ゴ Pro W3"/>
              <a:cs typeface="ヒラギノ角ゴ Pro W3"/>
            </a:endParaRPr>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16130" indent="-275434" eaLnBrk="0" hangingPunct="0">
              <a:defRPr>
                <a:solidFill>
                  <a:schemeClr val="tx1"/>
                </a:solidFill>
                <a:latin typeface="Arial" pitchFamily="34" charset="0"/>
                <a:cs typeface="Arial" pitchFamily="34" charset="0"/>
              </a:defRPr>
            </a:lvl2pPr>
            <a:lvl3pPr marL="1101738" indent="-220348" eaLnBrk="0" hangingPunct="0">
              <a:defRPr>
                <a:solidFill>
                  <a:schemeClr val="tx1"/>
                </a:solidFill>
                <a:latin typeface="Arial" pitchFamily="34" charset="0"/>
                <a:cs typeface="Arial" pitchFamily="34" charset="0"/>
              </a:defRPr>
            </a:lvl3pPr>
            <a:lvl4pPr marL="1542433" indent="-220348" eaLnBrk="0" hangingPunct="0">
              <a:defRPr>
                <a:solidFill>
                  <a:schemeClr val="tx1"/>
                </a:solidFill>
                <a:latin typeface="Arial" pitchFamily="34" charset="0"/>
                <a:cs typeface="Arial" pitchFamily="34" charset="0"/>
              </a:defRPr>
            </a:lvl4pPr>
            <a:lvl5pPr marL="1983128" indent="-220348" eaLnBrk="0" hangingPunct="0">
              <a:defRPr>
                <a:solidFill>
                  <a:schemeClr val="tx1"/>
                </a:solidFill>
                <a:latin typeface="Arial" pitchFamily="34" charset="0"/>
                <a:cs typeface="Arial" pitchFamily="34" charset="0"/>
              </a:defRPr>
            </a:lvl5pPr>
            <a:lvl6pPr marL="2423823" indent="-220348" eaLnBrk="0" fontAlgn="base" hangingPunct="0">
              <a:spcBef>
                <a:spcPct val="0"/>
              </a:spcBef>
              <a:spcAft>
                <a:spcPct val="0"/>
              </a:spcAft>
              <a:defRPr>
                <a:solidFill>
                  <a:schemeClr val="tx1"/>
                </a:solidFill>
                <a:latin typeface="Arial" pitchFamily="34" charset="0"/>
                <a:cs typeface="Arial" pitchFamily="34" charset="0"/>
              </a:defRPr>
            </a:lvl6pPr>
            <a:lvl7pPr marL="2864518" indent="-220348" eaLnBrk="0" fontAlgn="base" hangingPunct="0">
              <a:spcBef>
                <a:spcPct val="0"/>
              </a:spcBef>
              <a:spcAft>
                <a:spcPct val="0"/>
              </a:spcAft>
              <a:defRPr>
                <a:solidFill>
                  <a:schemeClr val="tx1"/>
                </a:solidFill>
                <a:latin typeface="Arial" pitchFamily="34" charset="0"/>
                <a:cs typeface="Arial" pitchFamily="34" charset="0"/>
              </a:defRPr>
            </a:lvl7pPr>
            <a:lvl8pPr marL="3305213" indent="-220348" eaLnBrk="0" fontAlgn="base" hangingPunct="0">
              <a:spcBef>
                <a:spcPct val="0"/>
              </a:spcBef>
              <a:spcAft>
                <a:spcPct val="0"/>
              </a:spcAft>
              <a:defRPr>
                <a:solidFill>
                  <a:schemeClr val="tx1"/>
                </a:solidFill>
                <a:latin typeface="Arial" pitchFamily="34" charset="0"/>
                <a:cs typeface="Arial" pitchFamily="34" charset="0"/>
              </a:defRPr>
            </a:lvl8pPr>
            <a:lvl9pPr marL="3745908" indent="-220348"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F5D8468-76EB-400E-ABFD-0E403C718779}" type="slidenum">
              <a:rPr lang="en-US" smtClean="0">
                <a:ea typeface="MS PGothic" pitchFamily="34" charset="-128"/>
              </a:rPr>
              <a:pPr eaLnBrk="1" hangingPunct="1"/>
              <a:t>70</a:t>
            </a:fld>
            <a:endParaRPr lang="en-US" smtClean="0">
              <a:ea typeface="MS PGothic" pitchFamily="34" charset="-128"/>
            </a:endParaRPr>
          </a:p>
        </p:txBody>
      </p:sp>
    </p:spTree>
    <p:extLst>
      <p:ext uri="{BB962C8B-B14F-4D97-AF65-F5344CB8AC3E}">
        <p14:creationId xmlns:p14="http://schemas.microsoft.com/office/powerpoint/2010/main" val="1858787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xfrm>
            <a:off x="1119188" y="692150"/>
            <a:ext cx="4619625" cy="3463925"/>
          </a:xfrm>
          <a:ln/>
        </p:spPr>
      </p:sp>
      <p:sp>
        <p:nvSpPr>
          <p:cNvPr id="1198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a typeface="MS PGothic" pitchFamily="34" charset="-128"/>
              <a:cs typeface="Arial" pitchFamily="34" charset="0"/>
            </a:endParaRPr>
          </a:p>
        </p:txBody>
      </p:sp>
    </p:spTree>
    <p:extLst>
      <p:ext uri="{BB962C8B-B14F-4D97-AF65-F5344CB8AC3E}">
        <p14:creationId xmlns:p14="http://schemas.microsoft.com/office/powerpoint/2010/main" val="1760683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xfrm>
            <a:off x="1119188" y="692150"/>
            <a:ext cx="4619625" cy="3463925"/>
          </a:xfrm>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MS PGothic" pitchFamily="34" charset="-128"/>
                <a:cs typeface="Arial" pitchFamily="34" charset="0"/>
              </a:rPr>
              <a:t>Certain types of Payees are prohibited in our Bill Pay system. They are not allowed and not covered by our Payment Guarantee. They display in the </a:t>
            </a:r>
            <a:r>
              <a:rPr lang="en-US" u="sng" dirty="0" smtClean="0">
                <a:latin typeface="Arial" pitchFamily="34" charset="0"/>
                <a:ea typeface="MS PGothic" pitchFamily="34" charset="-128"/>
                <a:cs typeface="Arial" pitchFamily="34" charset="0"/>
              </a:rPr>
              <a:t>Not Allowed, Not Covered </a:t>
            </a:r>
            <a:r>
              <a:rPr lang="en-US" dirty="0" smtClean="0">
                <a:latin typeface="Arial" pitchFamily="34" charset="0"/>
                <a:ea typeface="MS PGothic" pitchFamily="34" charset="-128"/>
                <a:cs typeface="Arial" pitchFamily="34" charset="0"/>
              </a:rPr>
              <a:t>column. </a:t>
            </a:r>
          </a:p>
          <a:p>
            <a:r>
              <a:rPr lang="en-US" dirty="0" smtClean="0">
                <a:latin typeface="Arial" pitchFamily="34" charset="0"/>
                <a:ea typeface="MS PGothic" pitchFamily="34" charset="-128"/>
                <a:cs typeface="Arial" pitchFamily="34" charset="0"/>
              </a:rPr>
              <a:t>Tax Entities, Collection Agencies and Court Ordered payments – not covered typically because the late fees and penalties could occur from previous missed payments, (even years of missed payments) and result in large fines/penalties and these entities are unwilling to negotiate or waive when late fees/penalties are assessed. ACI does not process payments for Non-US Payees and does not cover Non-US Payees in their Payment Guarantee. ACI check OFAC lists when Payees are added to our database and runs OFAC again as it is processing payments. </a:t>
            </a:r>
          </a:p>
          <a:p>
            <a:endParaRPr lang="en-US" dirty="0" smtClean="0">
              <a:latin typeface="Arial" pitchFamily="34" charset="0"/>
              <a:ea typeface="MS PGothic" pitchFamily="34" charset="-128"/>
              <a:cs typeface="Arial" pitchFamily="34" charset="0"/>
            </a:endParaRPr>
          </a:p>
          <a:p>
            <a:r>
              <a:rPr lang="en-US" dirty="0" smtClean="0">
                <a:latin typeface="Arial" pitchFamily="34" charset="0"/>
                <a:ea typeface="MS PGothic" pitchFamily="34" charset="-128"/>
                <a:cs typeface="Arial" pitchFamily="34" charset="0"/>
              </a:rPr>
              <a:t>There are some excluded merchants that we allow to be paid through this service but are not covered under the Payment Guarantee. They display in the </a:t>
            </a:r>
            <a:r>
              <a:rPr lang="en-US" u="sng" dirty="0" smtClean="0">
                <a:latin typeface="Arial" pitchFamily="34" charset="0"/>
                <a:ea typeface="MS PGothic" pitchFamily="34" charset="-128"/>
                <a:cs typeface="Arial" pitchFamily="34" charset="0"/>
              </a:rPr>
              <a:t>Allowed, Not Covered </a:t>
            </a:r>
            <a:r>
              <a:rPr lang="en-US" dirty="0" smtClean="0">
                <a:latin typeface="Arial" pitchFamily="34" charset="0"/>
                <a:ea typeface="MS PGothic" pitchFamily="34" charset="-128"/>
                <a:cs typeface="Arial" pitchFamily="34" charset="0"/>
              </a:rPr>
              <a:t>column. They include: </a:t>
            </a:r>
          </a:p>
          <a:p>
            <a:pPr>
              <a:buFontTx/>
              <a:buChar char="•"/>
            </a:pPr>
            <a:r>
              <a:rPr lang="en-US" dirty="0" smtClean="0">
                <a:latin typeface="Arial" pitchFamily="34" charset="0"/>
                <a:ea typeface="MS PGothic" pitchFamily="34" charset="-128"/>
                <a:cs typeface="Arial" pitchFamily="34" charset="0"/>
              </a:rPr>
              <a:t>Payments to payees located in the Armed Forces postal codes (because we cannot control delivery times). </a:t>
            </a:r>
          </a:p>
          <a:p>
            <a:pPr>
              <a:buFontTx/>
              <a:buChar char="•"/>
            </a:pPr>
            <a:r>
              <a:rPr lang="en-US" dirty="0" smtClean="0">
                <a:latin typeface="Arial" pitchFamily="34" charset="0"/>
                <a:ea typeface="MS PGothic" pitchFamily="34" charset="-128"/>
                <a:cs typeface="Arial" pitchFamily="34" charset="0"/>
              </a:rPr>
              <a:t>Payments to Payments to settle securities transactions (because often security transactions have 3 day rescission periods which we cannot accommodate). </a:t>
            </a:r>
          </a:p>
          <a:p>
            <a:pPr>
              <a:buFontTx/>
              <a:buChar char="•"/>
            </a:pPr>
            <a:r>
              <a:rPr lang="en-US" dirty="0" smtClean="0">
                <a:latin typeface="Arial" pitchFamily="34" charset="0"/>
                <a:ea typeface="MS PGothic" pitchFamily="34" charset="-128"/>
                <a:cs typeface="Arial" pitchFamily="34" charset="0"/>
              </a:rPr>
              <a:t>Payments to payoff “special financing” because if a payment is made late anytime in that financing time period, it will result in all the interest being applied at the end of the term. (ACI may not have even be involved in the previous payments but the late fees will still apply and the company will not negotiate) </a:t>
            </a:r>
          </a:p>
          <a:p>
            <a:pPr>
              <a:buFontTx/>
              <a:buChar char="•"/>
            </a:pPr>
            <a:r>
              <a:rPr lang="en-US" dirty="0" smtClean="0">
                <a:latin typeface="Arial" pitchFamily="34" charset="0"/>
                <a:ea typeface="MS PGothic" pitchFamily="34" charset="-128"/>
                <a:cs typeface="Arial" pitchFamily="34" charset="0"/>
              </a:rPr>
              <a:t>If a payment fails for NSF (because the user does not have the money in their account) we will not cover the late fees or penalties.</a:t>
            </a:r>
          </a:p>
          <a:p>
            <a:endParaRPr lang="en-US" dirty="0" smtClean="0">
              <a:latin typeface="Arial" pitchFamily="34" charset="0"/>
              <a:ea typeface="MS PGothic" pitchFamily="34" charset="-128"/>
              <a:cs typeface="Arial" pitchFamily="34" charset="0"/>
            </a:endParaRPr>
          </a:p>
        </p:txBody>
      </p:sp>
    </p:spTree>
    <p:extLst>
      <p:ext uri="{BB962C8B-B14F-4D97-AF65-F5344CB8AC3E}">
        <p14:creationId xmlns:p14="http://schemas.microsoft.com/office/powerpoint/2010/main" val="3850160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xfrm>
            <a:off x="1119188" y="692150"/>
            <a:ext cx="4619625" cy="3463925"/>
          </a:xfrm>
          <a:ln/>
        </p:spPr>
      </p:sp>
      <p:sp>
        <p:nvSpPr>
          <p:cNvPr id="1218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a typeface="MS PGothic" pitchFamily="34" charset="-128"/>
              <a:cs typeface="Arial" pitchFamily="34" charset="0"/>
            </a:endParaRPr>
          </a:p>
        </p:txBody>
      </p:sp>
    </p:spTree>
    <p:extLst>
      <p:ext uri="{BB962C8B-B14F-4D97-AF65-F5344CB8AC3E}">
        <p14:creationId xmlns:p14="http://schemas.microsoft.com/office/powerpoint/2010/main" val="36290621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1119188" y="692150"/>
            <a:ext cx="4619625" cy="3463925"/>
          </a:xfrm>
          <a:ln/>
        </p:spPr>
      </p:sp>
      <p:sp>
        <p:nvSpPr>
          <p:cNvPr id="1239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ea typeface="MS PGothic" pitchFamily="34" charset="-128"/>
                <a:cs typeface="Arial" pitchFamily="34" charset="0"/>
              </a:rPr>
              <a:t>Each time a payee is added to the system, it will appear in the All Payees list in alphabetical order.</a:t>
            </a:r>
          </a:p>
          <a:p>
            <a:endParaRPr lang="en-US" b="1" smtClean="0">
              <a:latin typeface="Arial" pitchFamily="34" charset="0"/>
              <a:ea typeface="MS PGothic" pitchFamily="34" charset="-128"/>
              <a:cs typeface="Arial" pitchFamily="34" charset="0"/>
            </a:endParaRPr>
          </a:p>
          <a:p>
            <a:endParaRPr lang="en-US" smtClean="0">
              <a:latin typeface="Arial" pitchFamily="34" charset="0"/>
              <a:ea typeface="MS PGothic" pitchFamily="34" charset="-128"/>
              <a:cs typeface="Arial" pitchFamily="34" charset="0"/>
            </a:endParaRPr>
          </a:p>
        </p:txBody>
      </p:sp>
    </p:spTree>
    <p:extLst>
      <p:ext uri="{BB962C8B-B14F-4D97-AF65-F5344CB8AC3E}">
        <p14:creationId xmlns:p14="http://schemas.microsoft.com/office/powerpoint/2010/main" val="2044826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91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74AA81-B2A4-A646-AD3C-DC1A84F7513D}"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616232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xfrm>
            <a:off x="1119188" y="692150"/>
            <a:ext cx="4619625" cy="3463925"/>
          </a:xfrm>
          <a:ln/>
        </p:spPr>
      </p:sp>
      <p:sp>
        <p:nvSpPr>
          <p:cNvPr id="1290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dirty="0" smtClean="0">
              <a:latin typeface="Arial" pitchFamily="34" charset="0"/>
              <a:ea typeface="MS PGothic" pitchFamily="34" charset="-128"/>
              <a:cs typeface="Arial" pitchFamily="34" charset="0"/>
            </a:endParaRPr>
          </a:p>
        </p:txBody>
      </p:sp>
    </p:spTree>
    <p:extLst>
      <p:ext uri="{BB962C8B-B14F-4D97-AF65-F5344CB8AC3E}">
        <p14:creationId xmlns:p14="http://schemas.microsoft.com/office/powerpoint/2010/main" val="15142048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1119188" y="692150"/>
            <a:ext cx="4619625" cy="3463925"/>
          </a:xfrm>
          <a:ln/>
        </p:spPr>
      </p:sp>
      <p:sp>
        <p:nvSpPr>
          <p:cNvPr id="1239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dirty="0" smtClean="0">
              <a:latin typeface="Arial" pitchFamily="34" charset="0"/>
              <a:ea typeface="MS PGothic" pitchFamily="34" charset="-128"/>
              <a:cs typeface="Arial" pitchFamily="34" charset="0"/>
            </a:endParaRPr>
          </a:p>
          <a:p>
            <a:endParaRPr lang="en-US" dirty="0" smtClean="0">
              <a:latin typeface="Arial" pitchFamily="34" charset="0"/>
              <a:ea typeface="MS PGothic" pitchFamily="34" charset="-128"/>
              <a:cs typeface="Arial" pitchFamily="34" charset="0"/>
            </a:endParaRPr>
          </a:p>
        </p:txBody>
      </p:sp>
    </p:spTree>
    <p:extLst>
      <p:ext uri="{BB962C8B-B14F-4D97-AF65-F5344CB8AC3E}">
        <p14:creationId xmlns:p14="http://schemas.microsoft.com/office/powerpoint/2010/main" val="41324351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xfrm>
            <a:off x="1119188" y="692150"/>
            <a:ext cx="4619625" cy="3463925"/>
          </a:xfrm>
          <a:ln/>
        </p:spPr>
      </p:sp>
      <p:sp>
        <p:nvSpPr>
          <p:cNvPr id="1249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pPr>
            <a:endParaRPr lang="en-US" smtClean="0">
              <a:latin typeface="Arial" pitchFamily="34" charset="0"/>
              <a:ea typeface="MS PGothic" pitchFamily="34" charset="-128"/>
              <a:cs typeface="Arial" pitchFamily="34" charset="0"/>
            </a:endParaRPr>
          </a:p>
        </p:txBody>
      </p:sp>
    </p:spTree>
    <p:extLst>
      <p:ext uri="{BB962C8B-B14F-4D97-AF65-F5344CB8AC3E}">
        <p14:creationId xmlns:p14="http://schemas.microsoft.com/office/powerpoint/2010/main" val="14400487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xfrm>
            <a:off x="1119188" y="692150"/>
            <a:ext cx="4619625" cy="3463925"/>
          </a:xfrm>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pPr>
            <a:endParaRPr lang="en-US" smtClean="0">
              <a:latin typeface="Arial" pitchFamily="34" charset="0"/>
              <a:ea typeface="MS PGothic" pitchFamily="34" charset="-128"/>
              <a:cs typeface="Arial" pitchFamily="34" charset="0"/>
            </a:endParaRPr>
          </a:p>
        </p:txBody>
      </p:sp>
    </p:spTree>
    <p:extLst>
      <p:ext uri="{BB962C8B-B14F-4D97-AF65-F5344CB8AC3E}">
        <p14:creationId xmlns:p14="http://schemas.microsoft.com/office/powerpoint/2010/main" val="21232837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xfrm>
            <a:off x="1119188" y="692150"/>
            <a:ext cx="4619625" cy="3463925"/>
          </a:xfrm>
          <a:ln/>
        </p:spPr>
      </p:sp>
      <p:sp>
        <p:nvSpPr>
          <p:cNvPr id="1310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ea typeface="MS PGothic" pitchFamily="34" charset="-128"/>
                <a:cs typeface="Arial" pitchFamily="34" charset="0"/>
              </a:rPr>
              <a:t>A manual verification can take up to three business days.</a:t>
            </a:r>
          </a:p>
        </p:txBody>
      </p:sp>
    </p:spTree>
    <p:extLst>
      <p:ext uri="{BB962C8B-B14F-4D97-AF65-F5344CB8AC3E}">
        <p14:creationId xmlns:p14="http://schemas.microsoft.com/office/powerpoint/2010/main" val="26926028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xfrm>
            <a:off x="1119188" y="692150"/>
            <a:ext cx="4619625" cy="3463925"/>
          </a:xfrm>
          <a:ln/>
        </p:spPr>
      </p:sp>
      <p:sp>
        <p:nvSpPr>
          <p:cNvPr id="132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a typeface="MS PGothic" pitchFamily="34" charset="-128"/>
              <a:cs typeface="Arial" pitchFamily="34" charset="0"/>
            </a:endParaRPr>
          </a:p>
        </p:txBody>
      </p:sp>
    </p:spTree>
    <p:extLst>
      <p:ext uri="{BB962C8B-B14F-4D97-AF65-F5344CB8AC3E}">
        <p14:creationId xmlns:p14="http://schemas.microsoft.com/office/powerpoint/2010/main" val="8686414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xfrm>
            <a:off x="1119188" y="692150"/>
            <a:ext cx="4619625" cy="3463925"/>
          </a:xfrm>
          <a:ln/>
        </p:spPr>
      </p:sp>
      <p:sp>
        <p:nvSpPr>
          <p:cNvPr id="134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a typeface="MS PGothic" pitchFamily="34" charset="-128"/>
              <a:cs typeface="Arial" pitchFamily="34" charset="0"/>
            </a:endParaRPr>
          </a:p>
        </p:txBody>
      </p:sp>
    </p:spTree>
    <p:extLst>
      <p:ext uri="{BB962C8B-B14F-4D97-AF65-F5344CB8AC3E}">
        <p14:creationId xmlns:p14="http://schemas.microsoft.com/office/powerpoint/2010/main" val="2554781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xfrm>
            <a:off x="1119188" y="692150"/>
            <a:ext cx="4619625" cy="3463925"/>
          </a:xfrm>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a typeface="MS PGothic" pitchFamily="34" charset="-128"/>
              <a:cs typeface="Arial" pitchFamily="34" charset="0"/>
            </a:endParaRPr>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16130" indent="-275434" eaLnBrk="0" hangingPunct="0">
              <a:defRPr>
                <a:solidFill>
                  <a:schemeClr val="tx1"/>
                </a:solidFill>
                <a:latin typeface="Arial" pitchFamily="34" charset="0"/>
                <a:cs typeface="Arial" pitchFamily="34" charset="0"/>
              </a:defRPr>
            </a:lvl2pPr>
            <a:lvl3pPr marL="1101738" indent="-220348" eaLnBrk="0" hangingPunct="0">
              <a:defRPr>
                <a:solidFill>
                  <a:schemeClr val="tx1"/>
                </a:solidFill>
                <a:latin typeface="Arial" pitchFamily="34" charset="0"/>
                <a:cs typeface="Arial" pitchFamily="34" charset="0"/>
              </a:defRPr>
            </a:lvl3pPr>
            <a:lvl4pPr marL="1542433" indent="-220348" eaLnBrk="0" hangingPunct="0">
              <a:defRPr>
                <a:solidFill>
                  <a:schemeClr val="tx1"/>
                </a:solidFill>
                <a:latin typeface="Arial" pitchFamily="34" charset="0"/>
                <a:cs typeface="Arial" pitchFamily="34" charset="0"/>
              </a:defRPr>
            </a:lvl4pPr>
            <a:lvl5pPr marL="1983128" indent="-220348" eaLnBrk="0" hangingPunct="0">
              <a:defRPr>
                <a:solidFill>
                  <a:schemeClr val="tx1"/>
                </a:solidFill>
                <a:latin typeface="Arial" pitchFamily="34" charset="0"/>
                <a:cs typeface="Arial" pitchFamily="34" charset="0"/>
              </a:defRPr>
            </a:lvl5pPr>
            <a:lvl6pPr marL="2423823" indent="-220348" eaLnBrk="0" fontAlgn="base" hangingPunct="0">
              <a:spcBef>
                <a:spcPct val="0"/>
              </a:spcBef>
              <a:spcAft>
                <a:spcPct val="0"/>
              </a:spcAft>
              <a:defRPr>
                <a:solidFill>
                  <a:schemeClr val="tx1"/>
                </a:solidFill>
                <a:latin typeface="Arial" pitchFamily="34" charset="0"/>
                <a:cs typeface="Arial" pitchFamily="34" charset="0"/>
              </a:defRPr>
            </a:lvl6pPr>
            <a:lvl7pPr marL="2864518" indent="-220348" eaLnBrk="0" fontAlgn="base" hangingPunct="0">
              <a:spcBef>
                <a:spcPct val="0"/>
              </a:spcBef>
              <a:spcAft>
                <a:spcPct val="0"/>
              </a:spcAft>
              <a:defRPr>
                <a:solidFill>
                  <a:schemeClr val="tx1"/>
                </a:solidFill>
                <a:latin typeface="Arial" pitchFamily="34" charset="0"/>
                <a:cs typeface="Arial" pitchFamily="34" charset="0"/>
              </a:defRPr>
            </a:lvl7pPr>
            <a:lvl8pPr marL="3305213" indent="-220348" eaLnBrk="0" fontAlgn="base" hangingPunct="0">
              <a:spcBef>
                <a:spcPct val="0"/>
              </a:spcBef>
              <a:spcAft>
                <a:spcPct val="0"/>
              </a:spcAft>
              <a:defRPr>
                <a:solidFill>
                  <a:schemeClr val="tx1"/>
                </a:solidFill>
                <a:latin typeface="Arial" pitchFamily="34" charset="0"/>
                <a:cs typeface="Arial" pitchFamily="34" charset="0"/>
              </a:defRPr>
            </a:lvl8pPr>
            <a:lvl9pPr marL="3745908" indent="-220348"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B84E483-D692-4D8D-B1CB-34FD863E3C0C}" type="slidenum">
              <a:rPr lang="en-US" smtClean="0">
                <a:ea typeface="MS PGothic" pitchFamily="34" charset="-128"/>
              </a:rPr>
              <a:pPr eaLnBrk="1" hangingPunct="1"/>
              <a:t>84</a:t>
            </a:fld>
            <a:endParaRPr lang="en-US" smtClean="0">
              <a:ea typeface="MS PGothic" pitchFamily="34" charset="-128"/>
            </a:endParaRPr>
          </a:p>
        </p:txBody>
      </p:sp>
    </p:spTree>
    <p:extLst>
      <p:ext uri="{BB962C8B-B14F-4D97-AF65-F5344CB8AC3E}">
        <p14:creationId xmlns:p14="http://schemas.microsoft.com/office/powerpoint/2010/main" val="7727957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xfrm>
            <a:off x="1119188" y="692150"/>
            <a:ext cx="4619625" cy="3463925"/>
          </a:xfrm>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a typeface="MS PGothic" pitchFamily="34" charset="-128"/>
              <a:cs typeface="Arial" pitchFamily="34" charset="0"/>
            </a:endParaRPr>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16130" indent="-275434" eaLnBrk="0" hangingPunct="0">
              <a:defRPr>
                <a:solidFill>
                  <a:schemeClr val="tx1"/>
                </a:solidFill>
                <a:latin typeface="Arial" pitchFamily="34" charset="0"/>
                <a:cs typeface="Arial" pitchFamily="34" charset="0"/>
              </a:defRPr>
            </a:lvl2pPr>
            <a:lvl3pPr marL="1101738" indent="-220348" eaLnBrk="0" hangingPunct="0">
              <a:defRPr>
                <a:solidFill>
                  <a:schemeClr val="tx1"/>
                </a:solidFill>
                <a:latin typeface="Arial" pitchFamily="34" charset="0"/>
                <a:cs typeface="Arial" pitchFamily="34" charset="0"/>
              </a:defRPr>
            </a:lvl3pPr>
            <a:lvl4pPr marL="1542433" indent="-220348" eaLnBrk="0" hangingPunct="0">
              <a:defRPr>
                <a:solidFill>
                  <a:schemeClr val="tx1"/>
                </a:solidFill>
                <a:latin typeface="Arial" pitchFamily="34" charset="0"/>
                <a:cs typeface="Arial" pitchFamily="34" charset="0"/>
              </a:defRPr>
            </a:lvl4pPr>
            <a:lvl5pPr marL="1983128" indent="-220348" eaLnBrk="0" hangingPunct="0">
              <a:defRPr>
                <a:solidFill>
                  <a:schemeClr val="tx1"/>
                </a:solidFill>
                <a:latin typeface="Arial" pitchFamily="34" charset="0"/>
                <a:cs typeface="Arial" pitchFamily="34" charset="0"/>
              </a:defRPr>
            </a:lvl5pPr>
            <a:lvl6pPr marL="2423823" indent="-220348" eaLnBrk="0" fontAlgn="base" hangingPunct="0">
              <a:spcBef>
                <a:spcPct val="0"/>
              </a:spcBef>
              <a:spcAft>
                <a:spcPct val="0"/>
              </a:spcAft>
              <a:defRPr>
                <a:solidFill>
                  <a:schemeClr val="tx1"/>
                </a:solidFill>
                <a:latin typeface="Arial" pitchFamily="34" charset="0"/>
                <a:cs typeface="Arial" pitchFamily="34" charset="0"/>
              </a:defRPr>
            </a:lvl6pPr>
            <a:lvl7pPr marL="2864518" indent="-220348" eaLnBrk="0" fontAlgn="base" hangingPunct="0">
              <a:spcBef>
                <a:spcPct val="0"/>
              </a:spcBef>
              <a:spcAft>
                <a:spcPct val="0"/>
              </a:spcAft>
              <a:defRPr>
                <a:solidFill>
                  <a:schemeClr val="tx1"/>
                </a:solidFill>
                <a:latin typeface="Arial" pitchFamily="34" charset="0"/>
                <a:cs typeface="Arial" pitchFamily="34" charset="0"/>
              </a:defRPr>
            </a:lvl7pPr>
            <a:lvl8pPr marL="3305213" indent="-220348" eaLnBrk="0" fontAlgn="base" hangingPunct="0">
              <a:spcBef>
                <a:spcPct val="0"/>
              </a:spcBef>
              <a:spcAft>
                <a:spcPct val="0"/>
              </a:spcAft>
              <a:defRPr>
                <a:solidFill>
                  <a:schemeClr val="tx1"/>
                </a:solidFill>
                <a:latin typeface="Arial" pitchFamily="34" charset="0"/>
                <a:cs typeface="Arial" pitchFamily="34" charset="0"/>
              </a:defRPr>
            </a:lvl8pPr>
            <a:lvl9pPr marL="3745908" indent="-220348"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B84E483-D692-4D8D-B1CB-34FD863E3C0C}" type="slidenum">
              <a:rPr lang="en-US" smtClean="0">
                <a:ea typeface="MS PGothic" pitchFamily="34" charset="-128"/>
              </a:rPr>
              <a:pPr eaLnBrk="1" hangingPunct="1"/>
              <a:t>85</a:t>
            </a:fld>
            <a:endParaRPr lang="en-US" smtClean="0">
              <a:ea typeface="MS PGothic" pitchFamily="34" charset="-128"/>
            </a:endParaRPr>
          </a:p>
        </p:txBody>
      </p:sp>
    </p:spTree>
    <p:extLst>
      <p:ext uri="{BB962C8B-B14F-4D97-AF65-F5344CB8AC3E}">
        <p14:creationId xmlns:p14="http://schemas.microsoft.com/office/powerpoint/2010/main" val="38231953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xfrm>
            <a:off x="1119188" y="692150"/>
            <a:ext cx="4619625" cy="3463925"/>
          </a:xfrm>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a typeface="MS PGothic" pitchFamily="34" charset="-128"/>
              <a:cs typeface="Arial" pitchFamily="34" charset="0"/>
            </a:endParaRPr>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16130" indent="-275434" eaLnBrk="0" hangingPunct="0">
              <a:defRPr>
                <a:solidFill>
                  <a:schemeClr val="tx1"/>
                </a:solidFill>
                <a:latin typeface="Arial" pitchFamily="34" charset="0"/>
                <a:cs typeface="Arial" pitchFamily="34" charset="0"/>
              </a:defRPr>
            </a:lvl2pPr>
            <a:lvl3pPr marL="1101738" indent="-220348" eaLnBrk="0" hangingPunct="0">
              <a:defRPr>
                <a:solidFill>
                  <a:schemeClr val="tx1"/>
                </a:solidFill>
                <a:latin typeface="Arial" pitchFamily="34" charset="0"/>
                <a:cs typeface="Arial" pitchFamily="34" charset="0"/>
              </a:defRPr>
            </a:lvl3pPr>
            <a:lvl4pPr marL="1542433" indent="-220348" eaLnBrk="0" hangingPunct="0">
              <a:defRPr>
                <a:solidFill>
                  <a:schemeClr val="tx1"/>
                </a:solidFill>
                <a:latin typeface="Arial" pitchFamily="34" charset="0"/>
                <a:cs typeface="Arial" pitchFamily="34" charset="0"/>
              </a:defRPr>
            </a:lvl4pPr>
            <a:lvl5pPr marL="1983128" indent="-220348" eaLnBrk="0" hangingPunct="0">
              <a:defRPr>
                <a:solidFill>
                  <a:schemeClr val="tx1"/>
                </a:solidFill>
                <a:latin typeface="Arial" pitchFamily="34" charset="0"/>
                <a:cs typeface="Arial" pitchFamily="34" charset="0"/>
              </a:defRPr>
            </a:lvl5pPr>
            <a:lvl6pPr marL="2423823" indent="-220348" eaLnBrk="0" fontAlgn="base" hangingPunct="0">
              <a:spcBef>
                <a:spcPct val="0"/>
              </a:spcBef>
              <a:spcAft>
                <a:spcPct val="0"/>
              </a:spcAft>
              <a:defRPr>
                <a:solidFill>
                  <a:schemeClr val="tx1"/>
                </a:solidFill>
                <a:latin typeface="Arial" pitchFamily="34" charset="0"/>
                <a:cs typeface="Arial" pitchFamily="34" charset="0"/>
              </a:defRPr>
            </a:lvl6pPr>
            <a:lvl7pPr marL="2864518" indent="-220348" eaLnBrk="0" fontAlgn="base" hangingPunct="0">
              <a:spcBef>
                <a:spcPct val="0"/>
              </a:spcBef>
              <a:spcAft>
                <a:spcPct val="0"/>
              </a:spcAft>
              <a:defRPr>
                <a:solidFill>
                  <a:schemeClr val="tx1"/>
                </a:solidFill>
                <a:latin typeface="Arial" pitchFamily="34" charset="0"/>
                <a:cs typeface="Arial" pitchFamily="34" charset="0"/>
              </a:defRPr>
            </a:lvl7pPr>
            <a:lvl8pPr marL="3305213" indent="-220348" eaLnBrk="0" fontAlgn="base" hangingPunct="0">
              <a:spcBef>
                <a:spcPct val="0"/>
              </a:spcBef>
              <a:spcAft>
                <a:spcPct val="0"/>
              </a:spcAft>
              <a:defRPr>
                <a:solidFill>
                  <a:schemeClr val="tx1"/>
                </a:solidFill>
                <a:latin typeface="Arial" pitchFamily="34" charset="0"/>
                <a:cs typeface="Arial" pitchFamily="34" charset="0"/>
              </a:defRPr>
            </a:lvl8pPr>
            <a:lvl9pPr marL="3745908" indent="-220348"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B84E483-D692-4D8D-B1CB-34FD863E3C0C}" type="slidenum">
              <a:rPr lang="en-US" smtClean="0">
                <a:ea typeface="MS PGothic" pitchFamily="34" charset="-128"/>
              </a:rPr>
              <a:pPr eaLnBrk="1" hangingPunct="1"/>
              <a:t>86</a:t>
            </a:fld>
            <a:endParaRPr lang="en-US" smtClean="0">
              <a:ea typeface="MS PGothic" pitchFamily="34" charset="-128"/>
            </a:endParaRPr>
          </a:p>
        </p:txBody>
      </p:sp>
    </p:spTree>
    <p:extLst>
      <p:ext uri="{BB962C8B-B14F-4D97-AF65-F5344CB8AC3E}">
        <p14:creationId xmlns:p14="http://schemas.microsoft.com/office/powerpoint/2010/main" val="1464068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91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74AA81-B2A4-A646-AD3C-DC1A84F7513D}"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62702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xfrm>
            <a:off x="1119188" y="692150"/>
            <a:ext cx="4619625" cy="3463925"/>
          </a:xfrm>
          <a:ln/>
        </p:spPr>
      </p:sp>
      <p:sp>
        <p:nvSpPr>
          <p:cNvPr id="146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a typeface="MS PGothic" pitchFamily="34" charset="-128"/>
              <a:cs typeface="Arial" pitchFamily="34" charset="0"/>
            </a:endParaRPr>
          </a:p>
          <a:p>
            <a:endParaRPr lang="en-US" smtClean="0">
              <a:latin typeface="Arial" pitchFamily="34" charset="0"/>
              <a:ea typeface="MS PGothic" pitchFamily="34" charset="-128"/>
              <a:cs typeface="Arial" pitchFamily="34" charset="0"/>
            </a:endParaRPr>
          </a:p>
        </p:txBody>
      </p:sp>
    </p:spTree>
    <p:extLst>
      <p:ext uri="{BB962C8B-B14F-4D97-AF65-F5344CB8AC3E}">
        <p14:creationId xmlns:p14="http://schemas.microsoft.com/office/powerpoint/2010/main" val="39961666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xfrm>
            <a:off x="1119188" y="692150"/>
            <a:ext cx="4619625" cy="3463925"/>
          </a:xfrm>
          <a:ln/>
        </p:spPr>
      </p:sp>
      <p:sp>
        <p:nvSpPr>
          <p:cNvPr id="148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a typeface="MS PGothic" pitchFamily="34" charset="-128"/>
              <a:cs typeface="Arial" pitchFamily="34" charset="0"/>
            </a:endParaRPr>
          </a:p>
        </p:txBody>
      </p:sp>
    </p:spTree>
    <p:extLst>
      <p:ext uri="{BB962C8B-B14F-4D97-AF65-F5344CB8AC3E}">
        <p14:creationId xmlns:p14="http://schemas.microsoft.com/office/powerpoint/2010/main" val="24998073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xfrm>
            <a:off x="1119188" y="692150"/>
            <a:ext cx="4619625" cy="3463925"/>
          </a:xfrm>
          <a:ln/>
        </p:spPr>
      </p:sp>
      <p:sp>
        <p:nvSpPr>
          <p:cNvPr id="149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a typeface="MS PGothic" pitchFamily="34" charset="-128"/>
              <a:cs typeface="Arial" pitchFamily="34" charset="0"/>
            </a:endParaRPr>
          </a:p>
          <a:p>
            <a:r>
              <a:rPr lang="en-US" dirty="0" smtClean="0">
                <a:latin typeface="Arial" pitchFamily="34" charset="0"/>
                <a:ea typeface="MS PGothic" pitchFamily="34" charset="-128"/>
                <a:cs typeface="Arial" pitchFamily="34" charset="0"/>
              </a:rPr>
              <a:t>Clicking on the “View” link will take them to the 3</a:t>
            </a:r>
            <a:r>
              <a:rPr lang="en-US" baseline="30000" dirty="0" smtClean="0">
                <a:latin typeface="Arial" pitchFamily="34" charset="0"/>
                <a:ea typeface="MS PGothic" pitchFamily="34" charset="-128"/>
                <a:cs typeface="Arial" pitchFamily="34" charset="0"/>
              </a:rPr>
              <a:t>rd</a:t>
            </a:r>
            <a:r>
              <a:rPr lang="en-US" dirty="0" smtClean="0">
                <a:latin typeface="Arial" pitchFamily="34" charset="0"/>
                <a:ea typeface="MS PGothic" pitchFamily="34" charset="-128"/>
                <a:cs typeface="Arial" pitchFamily="34" charset="0"/>
              </a:rPr>
              <a:t> party site of that Biller or Payee, where they can look up payment information. </a:t>
            </a:r>
          </a:p>
        </p:txBody>
      </p:sp>
    </p:spTree>
    <p:extLst>
      <p:ext uri="{BB962C8B-B14F-4D97-AF65-F5344CB8AC3E}">
        <p14:creationId xmlns:p14="http://schemas.microsoft.com/office/powerpoint/2010/main" val="41713088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xfrm>
            <a:off x="1119188" y="692150"/>
            <a:ext cx="4619625" cy="3463925"/>
          </a:xfrm>
          <a:ln/>
        </p:spPr>
      </p:sp>
      <p:sp>
        <p:nvSpPr>
          <p:cNvPr id="150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a typeface="MS PGothic" pitchFamily="34" charset="-128"/>
              <a:cs typeface="Arial" pitchFamily="34" charset="0"/>
            </a:endParaRPr>
          </a:p>
        </p:txBody>
      </p:sp>
    </p:spTree>
    <p:extLst>
      <p:ext uri="{BB962C8B-B14F-4D97-AF65-F5344CB8AC3E}">
        <p14:creationId xmlns:p14="http://schemas.microsoft.com/office/powerpoint/2010/main" val="16409131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xfrm>
            <a:off x="1119188" y="692150"/>
            <a:ext cx="4619625" cy="3463925"/>
          </a:xfrm>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2EBA1701-F267-4BA3-9E78-48445A67C15C}" type="slidenum">
              <a:rPr lang="en-GB" altLang="en-US"/>
              <a:pPr eaLnBrk="1" hangingPunct="1">
                <a:spcBef>
                  <a:spcPct val="0"/>
                </a:spcBef>
              </a:pPr>
              <a:t>94</a:t>
            </a:fld>
            <a:endParaRPr lang="en-GB" altLang="en-US"/>
          </a:p>
        </p:txBody>
      </p:sp>
    </p:spTree>
    <p:extLst>
      <p:ext uri="{BB962C8B-B14F-4D97-AF65-F5344CB8AC3E}">
        <p14:creationId xmlns:p14="http://schemas.microsoft.com/office/powerpoint/2010/main" val="20133450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1119188" y="692150"/>
            <a:ext cx="4619625" cy="3463925"/>
          </a:xfrm>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7315656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xfrm>
            <a:off x="1119188" y="692150"/>
            <a:ext cx="4619625" cy="3463925"/>
          </a:xfrm>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ea typeface="MS PGothic" panose="020B0600070205080204" pitchFamily="34" charset="-128"/>
                <a:cs typeface="Arial" panose="020B0604020202020204" pitchFamily="34" charset="0"/>
              </a:rPr>
              <a:t>users can add or edit list of accounts he/she wishes to track.</a:t>
            </a:r>
          </a:p>
        </p:txBody>
      </p:sp>
    </p:spTree>
    <p:extLst>
      <p:ext uri="{BB962C8B-B14F-4D97-AF65-F5344CB8AC3E}">
        <p14:creationId xmlns:p14="http://schemas.microsoft.com/office/powerpoint/2010/main" val="36407310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xfrm>
            <a:off x="1119188" y="692150"/>
            <a:ext cx="4619625" cy="3463925"/>
          </a:xfrm>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MS PGothic" panose="020B0600070205080204" pitchFamily="34" charset="-128"/>
                <a:cs typeface="Arial" panose="020B0604020202020204" pitchFamily="34" charset="0"/>
              </a:rPr>
              <a:t>The Select Accounts pop up window becomes visible. </a:t>
            </a:r>
          </a:p>
          <a:p>
            <a:endParaRPr lang="en-US" altLang="en-US" smtClean="0">
              <a:latin typeface="Arial" panose="020B0604020202020204" pitchFamily="34" charset="0"/>
              <a:ea typeface="MS PGothic" panose="020B0600070205080204" pitchFamily="34" charset="-128"/>
              <a:cs typeface="Arial" panose="020B0604020202020204" pitchFamily="34" charset="0"/>
            </a:endParaRPr>
          </a:p>
          <a:p>
            <a:r>
              <a:rPr lang="en-US" altLang="en-US" smtClean="0">
                <a:latin typeface="Arial" panose="020B0604020202020204" pitchFamily="34" charset="0"/>
                <a:ea typeface="MS PGothic" panose="020B0600070205080204" pitchFamily="34" charset="-128"/>
                <a:cs typeface="Arial" panose="020B0604020202020204" pitchFamily="34" charset="0"/>
              </a:rPr>
              <a:t>Up to 10 accounts may be added. </a:t>
            </a:r>
          </a:p>
          <a:p>
            <a:endParaRPr lang="en-US" altLang="en-US" smtClean="0">
              <a:latin typeface="Arial" panose="020B0604020202020204" pitchFamily="34" charset="0"/>
              <a:cs typeface="Arial" panose="020B0604020202020204" pitchFamily="34" charset="0"/>
            </a:endParaRP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2984FAA5-EB01-4797-9643-8E394431346E}" type="slidenum">
              <a:rPr lang="en-US" altLang="en-US"/>
              <a:pPr eaLnBrk="1" hangingPunct="1">
                <a:spcBef>
                  <a:spcPct val="0"/>
                </a:spcBef>
              </a:pPr>
              <a:t>97</a:t>
            </a:fld>
            <a:endParaRPr lang="en-US" altLang="en-US"/>
          </a:p>
        </p:txBody>
      </p:sp>
    </p:spTree>
    <p:extLst>
      <p:ext uri="{BB962C8B-B14F-4D97-AF65-F5344CB8AC3E}">
        <p14:creationId xmlns:p14="http://schemas.microsoft.com/office/powerpoint/2010/main" val="23978785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xfrm>
            <a:off x="1119188" y="692150"/>
            <a:ext cx="4619625" cy="3463925"/>
          </a:xfrm>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cs typeface="Arial" panose="020B0604020202020204" pitchFamily="34" charset="0"/>
              </a:rPr>
              <a:t>Monthly account activity can be obtained by clicking on the account balance for the month. </a:t>
            </a:r>
          </a:p>
          <a:p>
            <a:endParaRPr lang="en-US" altLang="en-US" smtClean="0">
              <a:latin typeface="Arial" panose="020B0604020202020204" pitchFamily="34" charset="0"/>
              <a:cs typeface="Arial" panose="020B0604020202020204" pitchFamily="34" charset="0"/>
            </a:endParaRPr>
          </a:p>
          <a:p>
            <a:r>
              <a:rPr lang="en-US" altLang="en-US" smtClean="0">
                <a:latin typeface="Arial" panose="020B0604020202020204" pitchFamily="34" charset="0"/>
                <a:cs typeface="Arial" panose="020B0604020202020204" pitchFamily="34" charset="0"/>
              </a:rPr>
              <a:t>This monthly account activity will be noted on the Income Statement, as either Income or Expense. </a:t>
            </a: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56D1544E-6C16-413D-915A-0EF91C55B0F8}" type="slidenum">
              <a:rPr lang="en-US" altLang="en-US"/>
              <a:pPr eaLnBrk="1" hangingPunct="1">
                <a:spcBef>
                  <a:spcPct val="0"/>
                </a:spcBef>
              </a:pPr>
              <a:t>98</a:t>
            </a:fld>
            <a:endParaRPr lang="en-US" altLang="en-US"/>
          </a:p>
        </p:txBody>
      </p:sp>
    </p:spTree>
    <p:extLst>
      <p:ext uri="{BB962C8B-B14F-4D97-AF65-F5344CB8AC3E}">
        <p14:creationId xmlns:p14="http://schemas.microsoft.com/office/powerpoint/2010/main" val="5440119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19188" y="692150"/>
            <a:ext cx="4619625" cy="3463925"/>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err="1" smtClean="0">
                <a:latin typeface="Arial" panose="020B0604020202020204" pitchFamily="34" charset="0"/>
                <a:cs typeface="Arial" panose="020B0604020202020204" pitchFamily="34" charset="0"/>
              </a:rPr>
              <a:t>userss</a:t>
            </a:r>
            <a:r>
              <a:rPr lang="en-US" altLang="en-US" dirty="0" smtClean="0">
                <a:latin typeface="Arial" panose="020B0604020202020204" pitchFamily="34" charset="0"/>
                <a:cs typeface="Arial" panose="020B0604020202020204" pitchFamily="34" charset="0"/>
              </a:rPr>
              <a:t> will be able to manually select categories for transactions that come through as “uncategorized” and then may choose the option to apply to all future matching transactions.  Note: to be able to apply category in the future, the transaction description must be an exact match.  </a:t>
            </a:r>
          </a:p>
          <a:p>
            <a:endParaRPr lang="en-US" altLang="en-US" dirty="0" smtClean="0">
              <a:latin typeface="Arial" panose="020B0604020202020204" pitchFamily="34" charset="0"/>
              <a:cs typeface="Arial" panose="020B0604020202020204" pitchFamily="34" charset="0"/>
            </a:endParaRPr>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5083AA29-1EC4-4ED5-B153-EBC8D2A10BCF}" type="slidenum">
              <a:rPr lang="en-GB" altLang="en-US"/>
              <a:pPr eaLnBrk="1" hangingPunct="1">
                <a:spcBef>
                  <a:spcPct val="0"/>
                </a:spcBef>
              </a:pPr>
              <a:t>99</a:t>
            </a:fld>
            <a:endParaRPr lang="en-GB" altLang="en-US"/>
          </a:p>
        </p:txBody>
      </p:sp>
    </p:spTree>
    <p:extLst>
      <p:ext uri="{BB962C8B-B14F-4D97-AF65-F5344CB8AC3E}">
        <p14:creationId xmlns:p14="http://schemas.microsoft.com/office/powerpoint/2010/main" val="2550384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91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74AA81-B2A4-A646-AD3C-DC1A84F7513D}"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7496470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19188" y="692150"/>
            <a:ext cx="4619625" cy="3463925"/>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err="1" smtClean="0">
                <a:latin typeface="Arial" panose="020B0604020202020204" pitchFamily="34" charset="0"/>
                <a:cs typeface="Arial" panose="020B0604020202020204" pitchFamily="34" charset="0"/>
              </a:rPr>
              <a:t>userss</a:t>
            </a:r>
            <a:r>
              <a:rPr lang="en-US" altLang="en-US" dirty="0" smtClean="0">
                <a:latin typeface="Arial" panose="020B0604020202020204" pitchFamily="34" charset="0"/>
                <a:cs typeface="Arial" panose="020B0604020202020204" pitchFamily="34" charset="0"/>
              </a:rPr>
              <a:t> will be able to manually select categories for transactions that come through as “uncategorized” and then may choose the option to apply to all future matching transactions.  Note: to be able to apply category in the future, the transaction description must be an exact match.  </a:t>
            </a:r>
          </a:p>
          <a:p>
            <a:endParaRPr lang="en-US" altLang="en-US" dirty="0" smtClean="0">
              <a:latin typeface="Arial" panose="020B0604020202020204" pitchFamily="34" charset="0"/>
              <a:cs typeface="Arial" panose="020B0604020202020204" pitchFamily="34" charset="0"/>
            </a:endParaRP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249CD3E7-60BD-4B53-865D-7A2EDCBE0630}" type="slidenum">
              <a:rPr lang="en-GB" altLang="en-US"/>
              <a:pPr eaLnBrk="1" hangingPunct="1">
                <a:spcBef>
                  <a:spcPct val="0"/>
                </a:spcBef>
              </a:pPr>
              <a:t>100</a:t>
            </a:fld>
            <a:endParaRPr lang="en-GB" altLang="en-US"/>
          </a:p>
        </p:txBody>
      </p:sp>
    </p:spTree>
    <p:extLst>
      <p:ext uri="{BB962C8B-B14F-4D97-AF65-F5344CB8AC3E}">
        <p14:creationId xmlns:p14="http://schemas.microsoft.com/office/powerpoint/2010/main" val="7480888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xfrm>
            <a:off x="1119188" y="692150"/>
            <a:ext cx="4619625" cy="3463925"/>
          </a:xfrm>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FB9D1330-96C8-4078-A52E-28BD2BE18F38}" type="slidenum">
              <a:rPr lang="en-GB" altLang="en-US"/>
              <a:pPr eaLnBrk="1" hangingPunct="1">
                <a:spcBef>
                  <a:spcPct val="0"/>
                </a:spcBef>
              </a:pPr>
              <a:t>101</a:t>
            </a:fld>
            <a:endParaRPr lang="en-GB" altLang="en-US"/>
          </a:p>
        </p:txBody>
      </p:sp>
    </p:spTree>
    <p:extLst>
      <p:ext uri="{BB962C8B-B14F-4D97-AF65-F5344CB8AC3E}">
        <p14:creationId xmlns:p14="http://schemas.microsoft.com/office/powerpoint/2010/main" val="2285237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xfrm>
            <a:off x="1119188" y="692150"/>
            <a:ext cx="4619625" cy="3463925"/>
          </a:xfrm>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cs typeface="Arial" panose="020B0604020202020204" pitchFamily="34" charset="0"/>
              </a:rPr>
              <a:t>Monthly account activity can be obtained by clicking on the account balance for the month. </a:t>
            </a:r>
          </a:p>
          <a:p>
            <a:endParaRPr lang="en-US" altLang="en-US" dirty="0" smtClean="0">
              <a:latin typeface="Arial" panose="020B0604020202020204" pitchFamily="34" charset="0"/>
              <a:cs typeface="Arial" panose="020B0604020202020204" pitchFamily="34" charset="0"/>
            </a:endParaRPr>
          </a:p>
          <a:p>
            <a:r>
              <a:rPr lang="en-US" altLang="en-US" dirty="0" smtClean="0">
                <a:latin typeface="Arial" panose="020B0604020202020204" pitchFamily="34" charset="0"/>
                <a:cs typeface="Arial" panose="020B0604020202020204" pitchFamily="34" charset="0"/>
              </a:rPr>
              <a:t>This monthly account activity will be noted on the Income Statement, as either Income or Expense.</a:t>
            </a:r>
          </a:p>
          <a:p>
            <a:endParaRPr lang="en-US" altLang="en-US" dirty="0" smtClean="0">
              <a:latin typeface="Arial" panose="020B0604020202020204" pitchFamily="34" charset="0"/>
              <a:cs typeface="Arial" panose="020B0604020202020204" pitchFamily="34" charset="0"/>
            </a:endParaRPr>
          </a:p>
          <a:p>
            <a:r>
              <a:rPr lang="en-US" altLang="en-US" dirty="0" smtClean="0">
                <a:latin typeface="Arial" panose="020B0604020202020204" pitchFamily="34" charset="0"/>
                <a:cs typeface="Arial" panose="020B0604020202020204" pitchFamily="34" charset="0"/>
              </a:rPr>
              <a:t>The users can view transaction details for a specific line item.</a:t>
            </a: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DA2FD143-880B-4924-9E50-E8323DBE3015}" type="slidenum">
              <a:rPr lang="en-US" altLang="en-US"/>
              <a:pPr eaLnBrk="1" hangingPunct="1">
                <a:spcBef>
                  <a:spcPct val="0"/>
                </a:spcBef>
              </a:pPr>
              <a:t>102</a:t>
            </a:fld>
            <a:endParaRPr lang="en-US" altLang="en-US"/>
          </a:p>
        </p:txBody>
      </p:sp>
    </p:spTree>
    <p:extLst>
      <p:ext uri="{BB962C8B-B14F-4D97-AF65-F5344CB8AC3E}">
        <p14:creationId xmlns:p14="http://schemas.microsoft.com/office/powerpoint/2010/main" val="14587542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xfrm>
            <a:off x="1119188" y="692150"/>
            <a:ext cx="4619625" cy="3463925"/>
          </a:xfrm>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cs typeface="Arial" panose="020B0604020202020204" pitchFamily="34" charset="0"/>
              </a:rPr>
              <a:t>In the Cash Flow section of the Spending/Budgeting feature, the users will be able to view his/her Net Income for three months individually and then as a three month average. </a:t>
            </a: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26171081-0691-4524-96CA-AA47D6EE4A0B}" type="slidenum">
              <a:rPr lang="en-US" altLang="en-US"/>
              <a:pPr eaLnBrk="1" hangingPunct="1">
                <a:spcBef>
                  <a:spcPct val="0"/>
                </a:spcBef>
              </a:pPr>
              <a:t>103</a:t>
            </a:fld>
            <a:endParaRPr lang="en-US" altLang="en-US"/>
          </a:p>
        </p:txBody>
      </p:sp>
    </p:spTree>
    <p:extLst>
      <p:ext uri="{BB962C8B-B14F-4D97-AF65-F5344CB8AC3E}">
        <p14:creationId xmlns:p14="http://schemas.microsoft.com/office/powerpoint/2010/main" val="35994026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xfrm>
            <a:off x="1119188" y="692150"/>
            <a:ext cx="4619625" cy="3463925"/>
          </a:xfrm>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B28EC72A-E5A0-4038-B86E-1AE0EED76505}" type="slidenum">
              <a:rPr lang="en-US" altLang="en-US"/>
              <a:pPr eaLnBrk="1" hangingPunct="1">
                <a:spcBef>
                  <a:spcPct val="0"/>
                </a:spcBef>
              </a:pPr>
              <a:t>104</a:t>
            </a:fld>
            <a:endParaRPr lang="en-US" altLang="en-US"/>
          </a:p>
        </p:txBody>
      </p:sp>
    </p:spTree>
    <p:extLst>
      <p:ext uri="{BB962C8B-B14F-4D97-AF65-F5344CB8AC3E}">
        <p14:creationId xmlns:p14="http://schemas.microsoft.com/office/powerpoint/2010/main" val="41477538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xfrm>
            <a:off x="1119188" y="692150"/>
            <a:ext cx="4619625" cy="3463925"/>
          </a:xfrm>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E7513A84-4BBF-4F8F-BEFF-068AA5A783C2}" type="slidenum">
              <a:rPr lang="en-GB" altLang="en-US"/>
              <a:pPr eaLnBrk="1" hangingPunct="1">
                <a:spcBef>
                  <a:spcPct val="0"/>
                </a:spcBef>
              </a:pPr>
              <a:t>107</a:t>
            </a:fld>
            <a:endParaRPr lang="en-GB" altLang="en-US"/>
          </a:p>
        </p:txBody>
      </p:sp>
    </p:spTree>
    <p:extLst>
      <p:ext uri="{BB962C8B-B14F-4D97-AF65-F5344CB8AC3E}">
        <p14:creationId xmlns:p14="http://schemas.microsoft.com/office/powerpoint/2010/main" val="18678566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xfrm>
            <a:off x="1119188" y="692150"/>
            <a:ext cx="4619625" cy="3463925"/>
          </a:xfrm>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ヒラギノ角ゴ Pro W3" pitchFamily="-84" charset="-128"/>
              <a:cs typeface="Arial" panose="020B0604020202020204" pitchFamily="34" charset="0"/>
            </a:endParaRP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56C1A8F8-C092-4FF8-B276-595183C82278}" type="slidenum">
              <a:rPr lang="en-US" altLang="en-US">
                <a:ea typeface="MS PGothic" panose="020B0600070205080204" pitchFamily="34" charset="-128"/>
              </a:rPr>
              <a:pPr eaLnBrk="1" hangingPunct="1">
                <a:spcBef>
                  <a:spcPct val="0"/>
                </a:spcBef>
              </a:pPr>
              <a:t>113</a:t>
            </a:fld>
            <a:endParaRPr lang="en-US" altLang="en-US">
              <a:ea typeface="MS PGothic" panose="020B0600070205080204" pitchFamily="34" charset="-128"/>
            </a:endParaRPr>
          </a:p>
        </p:txBody>
      </p:sp>
    </p:spTree>
    <p:extLst>
      <p:ext uri="{BB962C8B-B14F-4D97-AF65-F5344CB8AC3E}">
        <p14:creationId xmlns:p14="http://schemas.microsoft.com/office/powerpoint/2010/main" val="17476787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xfrm>
            <a:off x="1119188" y="692150"/>
            <a:ext cx="4619625" cy="3463925"/>
          </a:xfrm>
          <a:ln/>
        </p:spPr>
      </p:sp>
      <p:sp>
        <p:nvSpPr>
          <p:cNvPr id="993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ヒラギノ角ゴ Pro W3" pitchFamily="-84" charset="-128"/>
              <a:cs typeface="Arial" panose="020B0604020202020204" pitchFamily="34" charset="0"/>
            </a:endParaRPr>
          </a:p>
        </p:txBody>
      </p:sp>
    </p:spTree>
    <p:extLst>
      <p:ext uri="{BB962C8B-B14F-4D97-AF65-F5344CB8AC3E}">
        <p14:creationId xmlns:p14="http://schemas.microsoft.com/office/powerpoint/2010/main" val="3105354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09771F-DFBF-4F7C-860B-DA8054F788C6}" type="slidenum">
              <a:rPr lang="en-US" smtClean="0"/>
              <a:t>8</a:t>
            </a:fld>
            <a:endParaRPr lang="en-US"/>
          </a:p>
        </p:txBody>
      </p:sp>
    </p:spTree>
    <p:extLst>
      <p:ext uri="{BB962C8B-B14F-4D97-AF65-F5344CB8AC3E}">
        <p14:creationId xmlns:p14="http://schemas.microsoft.com/office/powerpoint/2010/main" val="3068778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91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09771F-DFBF-4F7C-860B-DA8054F788C6}" type="slidenum">
              <a:rPr lang="en-US" smtClean="0"/>
              <a:t>20</a:t>
            </a:fld>
            <a:endParaRPr lang="en-US"/>
          </a:p>
        </p:txBody>
      </p:sp>
    </p:spTree>
    <p:extLst>
      <p:ext uri="{BB962C8B-B14F-4D97-AF65-F5344CB8AC3E}">
        <p14:creationId xmlns:p14="http://schemas.microsoft.com/office/powerpoint/2010/main" val="537874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1119188" y="692150"/>
            <a:ext cx="4619625" cy="3463925"/>
          </a:xfrm>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MS PGothic" pitchFamily="34" charset="-128"/>
                <a:cs typeface="Arial" pitchFamily="34" charset="0"/>
              </a:rPr>
              <a:t>ACI combs through the merchant database constantly to ensure that if a merchant offers the expedite option, it will be displayed to the user.</a:t>
            </a:r>
          </a:p>
        </p:txBody>
      </p:sp>
    </p:spTree>
    <p:extLst>
      <p:ext uri="{BB962C8B-B14F-4D97-AF65-F5344CB8AC3E}">
        <p14:creationId xmlns:p14="http://schemas.microsoft.com/office/powerpoint/2010/main" val="202900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xfrm>
            <a:off x="1119188" y="692150"/>
            <a:ext cx="4619625" cy="3463925"/>
          </a:xfrm>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a typeface="MS PGothic" pitchFamily="34" charset="-128"/>
              <a:cs typeface="Arial" pitchFamily="34" charset="0"/>
            </a:endParaRPr>
          </a:p>
        </p:txBody>
      </p:sp>
    </p:spTree>
    <p:extLst>
      <p:ext uri="{BB962C8B-B14F-4D97-AF65-F5344CB8AC3E}">
        <p14:creationId xmlns:p14="http://schemas.microsoft.com/office/powerpoint/2010/main" val="201677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xfrm>
            <a:off x="1119188" y="692150"/>
            <a:ext cx="4619625" cy="3463925"/>
          </a:xfrm>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a typeface="ヒラギノ角ゴ Pro W3"/>
              <a:cs typeface="ヒラギノ角ゴ Pro W3"/>
            </a:endParaRP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16130" indent="-275434" eaLnBrk="0" hangingPunct="0">
              <a:defRPr>
                <a:solidFill>
                  <a:schemeClr val="tx1"/>
                </a:solidFill>
                <a:latin typeface="Arial" pitchFamily="34" charset="0"/>
                <a:cs typeface="Arial" pitchFamily="34" charset="0"/>
              </a:defRPr>
            </a:lvl2pPr>
            <a:lvl3pPr marL="1101738" indent="-220348" eaLnBrk="0" hangingPunct="0">
              <a:defRPr>
                <a:solidFill>
                  <a:schemeClr val="tx1"/>
                </a:solidFill>
                <a:latin typeface="Arial" pitchFamily="34" charset="0"/>
                <a:cs typeface="Arial" pitchFamily="34" charset="0"/>
              </a:defRPr>
            </a:lvl3pPr>
            <a:lvl4pPr marL="1542433" indent="-220348" eaLnBrk="0" hangingPunct="0">
              <a:defRPr>
                <a:solidFill>
                  <a:schemeClr val="tx1"/>
                </a:solidFill>
                <a:latin typeface="Arial" pitchFamily="34" charset="0"/>
                <a:cs typeface="Arial" pitchFamily="34" charset="0"/>
              </a:defRPr>
            </a:lvl4pPr>
            <a:lvl5pPr marL="1983128" indent="-220348" eaLnBrk="0" hangingPunct="0">
              <a:defRPr>
                <a:solidFill>
                  <a:schemeClr val="tx1"/>
                </a:solidFill>
                <a:latin typeface="Arial" pitchFamily="34" charset="0"/>
                <a:cs typeface="Arial" pitchFamily="34" charset="0"/>
              </a:defRPr>
            </a:lvl5pPr>
            <a:lvl6pPr marL="2423823" indent="-220348" eaLnBrk="0" fontAlgn="base" hangingPunct="0">
              <a:spcBef>
                <a:spcPct val="0"/>
              </a:spcBef>
              <a:spcAft>
                <a:spcPct val="0"/>
              </a:spcAft>
              <a:defRPr>
                <a:solidFill>
                  <a:schemeClr val="tx1"/>
                </a:solidFill>
                <a:latin typeface="Arial" pitchFamily="34" charset="0"/>
                <a:cs typeface="Arial" pitchFamily="34" charset="0"/>
              </a:defRPr>
            </a:lvl6pPr>
            <a:lvl7pPr marL="2864518" indent="-220348" eaLnBrk="0" fontAlgn="base" hangingPunct="0">
              <a:spcBef>
                <a:spcPct val="0"/>
              </a:spcBef>
              <a:spcAft>
                <a:spcPct val="0"/>
              </a:spcAft>
              <a:defRPr>
                <a:solidFill>
                  <a:schemeClr val="tx1"/>
                </a:solidFill>
                <a:latin typeface="Arial" pitchFamily="34" charset="0"/>
                <a:cs typeface="Arial" pitchFamily="34" charset="0"/>
              </a:defRPr>
            </a:lvl7pPr>
            <a:lvl8pPr marL="3305213" indent="-220348" eaLnBrk="0" fontAlgn="base" hangingPunct="0">
              <a:spcBef>
                <a:spcPct val="0"/>
              </a:spcBef>
              <a:spcAft>
                <a:spcPct val="0"/>
              </a:spcAft>
              <a:defRPr>
                <a:solidFill>
                  <a:schemeClr val="tx1"/>
                </a:solidFill>
                <a:latin typeface="Arial" pitchFamily="34" charset="0"/>
                <a:cs typeface="Arial" pitchFamily="34" charset="0"/>
              </a:defRPr>
            </a:lvl8pPr>
            <a:lvl9pPr marL="3745908" indent="-220348"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A9D64B8-68ED-40EF-A673-76CBD0366877}" type="slidenum">
              <a:rPr lang="en-US" smtClean="0">
                <a:ea typeface="MS PGothic" pitchFamily="34" charset="-128"/>
              </a:rPr>
              <a:pPr eaLnBrk="1" hangingPunct="1"/>
              <a:t>58</a:t>
            </a:fld>
            <a:endParaRPr lang="en-US" smtClean="0">
              <a:ea typeface="MS PGothic" pitchFamily="34" charset="-128"/>
            </a:endParaRPr>
          </a:p>
        </p:txBody>
      </p:sp>
    </p:spTree>
    <p:extLst>
      <p:ext uri="{BB962C8B-B14F-4D97-AF65-F5344CB8AC3E}">
        <p14:creationId xmlns:p14="http://schemas.microsoft.com/office/powerpoint/2010/main" val="2817834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4500" spc="-28" baseline="0">
                <a:solidFill>
                  <a:schemeClr val="tx1">
                    <a:lumMod val="85000"/>
                    <a:lumOff val="1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825038" y="4455620"/>
            <a:ext cx="7543800" cy="1143000"/>
          </a:xfrm>
        </p:spPr>
        <p:txBody>
          <a:bodyPr lIns="91440" rIns="91440">
            <a:normAutofit/>
          </a:bodyPr>
          <a:lstStyle>
            <a:lvl1pPr marL="0" indent="0" algn="l">
              <a:buNone/>
              <a:defRPr sz="1350" cap="all" spc="113" baseline="0">
                <a:solidFill>
                  <a:schemeClr val="tx2"/>
                </a:solidFill>
                <a:latin typeface="+mj-lt"/>
              </a:defRPr>
            </a:lvl1pPr>
            <a:lvl2pPr marL="257175" indent="0" algn="ctr">
              <a:buNone/>
              <a:defRPr sz="1350"/>
            </a:lvl2pPr>
            <a:lvl3pPr marL="514350" indent="0" algn="ctr">
              <a:buNone/>
              <a:defRPr sz="1350"/>
            </a:lvl3pPr>
            <a:lvl4pPr marL="771525" indent="0" algn="ctr">
              <a:buNone/>
              <a:defRPr sz="1125"/>
            </a:lvl4pPr>
            <a:lvl5pPr marL="1028700" indent="0" algn="ctr">
              <a:buNone/>
              <a:defRPr sz="1125"/>
            </a:lvl5pPr>
            <a:lvl6pPr marL="1285875" indent="0" algn="ctr">
              <a:buNone/>
              <a:defRPr sz="1125"/>
            </a:lvl6pPr>
            <a:lvl7pPr marL="1543050" indent="0" algn="ctr">
              <a:buNone/>
              <a:defRPr sz="1125"/>
            </a:lvl7pPr>
            <a:lvl8pPr marL="1800225" indent="0" algn="ctr">
              <a:buNone/>
              <a:defRPr sz="1125"/>
            </a:lvl8pPr>
            <a:lvl9pPr marL="2057400" indent="0" algn="ctr">
              <a:buNone/>
              <a:defRPr sz="1125"/>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21A1D30-C0A0-4124-A783-34D9F15FA0FE}" type="datetime1">
              <a:rPr lang="en-US" smtClean="0"/>
              <a:t>5/26/2017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287" y="5937956"/>
            <a:ext cx="6181" cy="564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9726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6" y="414781"/>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414778"/>
            <a:ext cx="5800725"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418406-4C3F-4F3E-80BD-A22568EA37EB}" type="datetime1">
              <a:rPr lang="en-US" smtClean="0"/>
              <a:t>5/26/2017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222829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14995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914400" y="1600200"/>
            <a:ext cx="7391400" cy="3276600"/>
          </a:xfrm>
          <a:prstGeom prst="rect">
            <a:avLst/>
          </a:prstGeom>
        </p:spPr>
        <p:txBody>
          <a:bodyPr/>
          <a:lstStyle>
            <a:lvl1pPr marL="0" indent="0">
              <a:buNone/>
              <a:defRPr/>
            </a:lvl1pPr>
          </a:lstStyle>
          <a:p>
            <a:pPr lvl="0"/>
            <a:r>
              <a:rPr lang="en-US" smtClean="0"/>
              <a:t>Click to edit Master text styles</a:t>
            </a:r>
          </a:p>
        </p:txBody>
      </p:sp>
      <p:sp>
        <p:nvSpPr>
          <p:cNvPr id="7" name="Text Placeholder 6"/>
          <p:cNvSpPr>
            <a:spLocks noGrp="1"/>
          </p:cNvSpPr>
          <p:nvPr>
            <p:ph type="body" sz="quarter" idx="11"/>
          </p:nvPr>
        </p:nvSpPr>
        <p:spPr>
          <a:xfrm>
            <a:off x="0" y="152400"/>
            <a:ext cx="9144000" cy="914400"/>
          </a:xfrm>
          <a:prstGeom prst="rect">
            <a:avLst/>
          </a:prstGeom>
        </p:spPr>
        <p:txBody>
          <a:bodyPr/>
          <a:lstStyle>
            <a:lvl1pPr marL="0" indent="0" algn="ctr">
              <a:buNone/>
              <a:defRPr sz="2400"/>
            </a:lvl1pPr>
          </a:lstStyle>
          <a:p>
            <a:pPr lvl="0"/>
            <a:r>
              <a:rPr lang="en-US" smtClean="0"/>
              <a:t>Click to edit Master text styles</a:t>
            </a:r>
          </a:p>
        </p:txBody>
      </p:sp>
    </p:spTree>
    <p:extLst>
      <p:ext uri="{BB962C8B-B14F-4D97-AF65-F5344CB8AC3E}">
        <p14:creationId xmlns:p14="http://schemas.microsoft.com/office/powerpoint/2010/main" val="402269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914400" y="1600200"/>
            <a:ext cx="7391400" cy="3276600"/>
          </a:xfrm>
          <a:prstGeom prst="rect">
            <a:avLst/>
          </a:prstGeom>
        </p:spPr>
        <p:txBody>
          <a:bodyPr/>
          <a:lstStyle>
            <a:lvl1pPr marL="0" indent="0">
              <a:buNone/>
              <a:defRPr/>
            </a:lvl1pPr>
          </a:lstStyle>
          <a:p>
            <a:pPr lvl="0"/>
            <a:r>
              <a:rPr lang="en-US" smtClean="0"/>
              <a:t>Click to edit Master text styles</a:t>
            </a:r>
          </a:p>
        </p:txBody>
      </p:sp>
      <p:sp>
        <p:nvSpPr>
          <p:cNvPr id="7" name="Text Placeholder 6"/>
          <p:cNvSpPr>
            <a:spLocks noGrp="1"/>
          </p:cNvSpPr>
          <p:nvPr>
            <p:ph type="body" sz="quarter" idx="11"/>
          </p:nvPr>
        </p:nvSpPr>
        <p:spPr>
          <a:xfrm>
            <a:off x="0" y="152400"/>
            <a:ext cx="9144000" cy="914400"/>
          </a:xfrm>
          <a:prstGeom prst="rect">
            <a:avLst/>
          </a:prstGeom>
        </p:spPr>
        <p:txBody>
          <a:bodyPr/>
          <a:lstStyle>
            <a:lvl1pPr marL="0" indent="0" algn="ctr">
              <a:buNone/>
              <a:defRPr sz="2400"/>
            </a:lvl1pPr>
          </a:lstStyle>
          <a:p>
            <a:pPr lvl="0"/>
            <a:r>
              <a:rPr lang="en-US" smtClean="0"/>
              <a:t>Click to edit Master text styles</a:t>
            </a:r>
          </a:p>
        </p:txBody>
      </p:sp>
    </p:spTree>
    <p:extLst>
      <p:ext uri="{BB962C8B-B14F-4D97-AF65-F5344CB8AC3E}">
        <p14:creationId xmlns:p14="http://schemas.microsoft.com/office/powerpoint/2010/main" val="354710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914400" y="1600200"/>
            <a:ext cx="7391400" cy="3276600"/>
          </a:xfrm>
          <a:prstGeom prst="rect">
            <a:avLst/>
          </a:prstGeom>
        </p:spPr>
        <p:txBody>
          <a:bodyPr/>
          <a:lstStyle>
            <a:lvl1pPr marL="0" indent="0">
              <a:buNone/>
              <a:defRPr/>
            </a:lvl1pPr>
          </a:lstStyle>
          <a:p>
            <a:pPr lvl="0"/>
            <a:r>
              <a:rPr lang="en-US" smtClean="0"/>
              <a:t>Click to edit Master text styles</a:t>
            </a:r>
          </a:p>
        </p:txBody>
      </p:sp>
      <p:sp>
        <p:nvSpPr>
          <p:cNvPr id="7" name="Text Placeholder 6"/>
          <p:cNvSpPr>
            <a:spLocks noGrp="1"/>
          </p:cNvSpPr>
          <p:nvPr>
            <p:ph type="body" sz="quarter" idx="11"/>
          </p:nvPr>
        </p:nvSpPr>
        <p:spPr>
          <a:xfrm>
            <a:off x="0" y="152400"/>
            <a:ext cx="9144000" cy="914400"/>
          </a:xfrm>
          <a:prstGeom prst="rect">
            <a:avLst/>
          </a:prstGeom>
        </p:spPr>
        <p:txBody>
          <a:bodyPr/>
          <a:lstStyle>
            <a:lvl1pPr marL="0" indent="0" algn="ctr">
              <a:buNone/>
              <a:defRPr sz="2400"/>
            </a:lvl1pPr>
          </a:lstStyle>
          <a:p>
            <a:pPr lvl="0"/>
            <a:r>
              <a:rPr lang="en-US" smtClean="0"/>
              <a:t>Click to edit Master text styles</a:t>
            </a:r>
          </a:p>
        </p:txBody>
      </p:sp>
    </p:spTree>
    <p:extLst>
      <p:ext uri="{BB962C8B-B14F-4D97-AF65-F5344CB8AC3E}">
        <p14:creationId xmlns:p14="http://schemas.microsoft.com/office/powerpoint/2010/main" val="1899416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2_Custom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914400" y="1600200"/>
            <a:ext cx="7391400" cy="3276600"/>
          </a:xfrm>
          <a:prstGeom prst="rect">
            <a:avLst/>
          </a:prstGeom>
        </p:spPr>
        <p:txBody>
          <a:bodyPr/>
          <a:lstStyle>
            <a:lvl1pPr marL="0" indent="0">
              <a:buNone/>
              <a:defRPr/>
            </a:lvl1pPr>
          </a:lstStyle>
          <a:p>
            <a:pPr lvl="0"/>
            <a:r>
              <a:rPr lang="en-US" smtClean="0"/>
              <a:t>Click to edit Master text styles</a:t>
            </a:r>
          </a:p>
        </p:txBody>
      </p:sp>
      <p:sp>
        <p:nvSpPr>
          <p:cNvPr id="7" name="Text Placeholder 6"/>
          <p:cNvSpPr>
            <a:spLocks noGrp="1"/>
          </p:cNvSpPr>
          <p:nvPr>
            <p:ph type="body" sz="quarter" idx="11"/>
          </p:nvPr>
        </p:nvSpPr>
        <p:spPr>
          <a:xfrm>
            <a:off x="0" y="152400"/>
            <a:ext cx="9144000" cy="914400"/>
          </a:xfrm>
          <a:prstGeom prst="rect">
            <a:avLst/>
          </a:prstGeom>
        </p:spPr>
        <p:txBody>
          <a:bodyPr/>
          <a:lstStyle>
            <a:lvl1pPr marL="0" indent="0" algn="ctr">
              <a:buNone/>
              <a:defRPr sz="2400"/>
            </a:lvl1pPr>
          </a:lstStyle>
          <a:p>
            <a:pPr lvl="0"/>
            <a:r>
              <a:rPr lang="en-US" smtClean="0"/>
              <a:t>Click to edit Master text styles</a:t>
            </a:r>
          </a:p>
        </p:txBody>
      </p:sp>
    </p:spTree>
    <p:extLst>
      <p:ext uri="{BB962C8B-B14F-4D97-AF65-F5344CB8AC3E}">
        <p14:creationId xmlns:p14="http://schemas.microsoft.com/office/powerpoint/2010/main" val="3419479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3_Custom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914400" y="1600200"/>
            <a:ext cx="7391400" cy="3276600"/>
          </a:xfrm>
          <a:prstGeom prst="rect">
            <a:avLst/>
          </a:prstGeom>
        </p:spPr>
        <p:txBody>
          <a:bodyPr/>
          <a:lstStyle>
            <a:lvl1pPr marL="0" indent="0">
              <a:buNone/>
              <a:defRPr/>
            </a:lvl1pPr>
          </a:lstStyle>
          <a:p>
            <a:pPr lvl="0"/>
            <a:r>
              <a:rPr lang="en-US" smtClean="0"/>
              <a:t>Click to edit Master text styles</a:t>
            </a:r>
          </a:p>
        </p:txBody>
      </p:sp>
      <p:sp>
        <p:nvSpPr>
          <p:cNvPr id="7" name="Text Placeholder 6"/>
          <p:cNvSpPr>
            <a:spLocks noGrp="1"/>
          </p:cNvSpPr>
          <p:nvPr>
            <p:ph type="body" sz="quarter" idx="11"/>
          </p:nvPr>
        </p:nvSpPr>
        <p:spPr>
          <a:xfrm>
            <a:off x="0" y="152400"/>
            <a:ext cx="9144000" cy="914400"/>
          </a:xfrm>
          <a:prstGeom prst="rect">
            <a:avLst/>
          </a:prstGeom>
        </p:spPr>
        <p:txBody>
          <a:bodyPr/>
          <a:lstStyle>
            <a:lvl1pPr marL="0" indent="0" algn="ctr">
              <a:buNone/>
              <a:defRPr sz="2400"/>
            </a:lvl1pPr>
          </a:lstStyle>
          <a:p>
            <a:pPr lvl="0"/>
            <a:r>
              <a:rPr lang="en-US" smtClean="0"/>
              <a:t>Click to edit Master text styles</a:t>
            </a:r>
          </a:p>
        </p:txBody>
      </p:sp>
    </p:spTree>
    <p:extLst>
      <p:ext uri="{BB962C8B-B14F-4D97-AF65-F5344CB8AC3E}">
        <p14:creationId xmlns:p14="http://schemas.microsoft.com/office/powerpoint/2010/main" val="909633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4_Custom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914400" y="1600200"/>
            <a:ext cx="7391400" cy="3276600"/>
          </a:xfrm>
          <a:prstGeom prst="rect">
            <a:avLst/>
          </a:prstGeom>
        </p:spPr>
        <p:txBody>
          <a:bodyPr/>
          <a:lstStyle>
            <a:lvl1pPr marL="0" indent="0">
              <a:buNone/>
              <a:defRPr/>
            </a:lvl1pPr>
          </a:lstStyle>
          <a:p>
            <a:pPr lvl="0"/>
            <a:r>
              <a:rPr lang="en-US" smtClean="0"/>
              <a:t>Click to edit Master text styles</a:t>
            </a:r>
          </a:p>
        </p:txBody>
      </p:sp>
      <p:sp>
        <p:nvSpPr>
          <p:cNvPr id="7" name="Text Placeholder 6"/>
          <p:cNvSpPr>
            <a:spLocks noGrp="1"/>
          </p:cNvSpPr>
          <p:nvPr>
            <p:ph type="body" sz="quarter" idx="11"/>
          </p:nvPr>
        </p:nvSpPr>
        <p:spPr>
          <a:xfrm>
            <a:off x="0" y="152400"/>
            <a:ext cx="9144000" cy="914400"/>
          </a:xfrm>
          <a:prstGeom prst="rect">
            <a:avLst/>
          </a:prstGeom>
        </p:spPr>
        <p:txBody>
          <a:bodyPr/>
          <a:lstStyle>
            <a:lvl1pPr marL="0" indent="0" algn="ctr">
              <a:buNone/>
              <a:defRPr sz="2400"/>
            </a:lvl1pPr>
          </a:lstStyle>
          <a:p>
            <a:pPr lvl="0"/>
            <a:r>
              <a:rPr lang="en-US" smtClean="0"/>
              <a:t>Click to edit Master text styles</a:t>
            </a:r>
          </a:p>
        </p:txBody>
      </p:sp>
    </p:spTree>
    <p:extLst>
      <p:ext uri="{BB962C8B-B14F-4D97-AF65-F5344CB8AC3E}">
        <p14:creationId xmlns:p14="http://schemas.microsoft.com/office/powerpoint/2010/main" val="3097623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8_Custom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914400" y="1600200"/>
            <a:ext cx="7391400" cy="3276600"/>
          </a:xfrm>
          <a:prstGeom prst="rect">
            <a:avLst/>
          </a:prstGeom>
        </p:spPr>
        <p:txBody>
          <a:bodyPr/>
          <a:lstStyle>
            <a:lvl1pPr marL="0" indent="0">
              <a:buNone/>
              <a:defRPr/>
            </a:lvl1pPr>
          </a:lstStyle>
          <a:p>
            <a:pPr lvl="0"/>
            <a:r>
              <a:rPr lang="en-US" smtClean="0"/>
              <a:t>Click to edit Master text styles</a:t>
            </a:r>
          </a:p>
        </p:txBody>
      </p:sp>
      <p:sp>
        <p:nvSpPr>
          <p:cNvPr id="7" name="Text Placeholder 6"/>
          <p:cNvSpPr>
            <a:spLocks noGrp="1"/>
          </p:cNvSpPr>
          <p:nvPr>
            <p:ph type="body" sz="quarter" idx="11"/>
          </p:nvPr>
        </p:nvSpPr>
        <p:spPr>
          <a:xfrm>
            <a:off x="0" y="152400"/>
            <a:ext cx="9144000" cy="914400"/>
          </a:xfrm>
          <a:prstGeom prst="rect">
            <a:avLst/>
          </a:prstGeom>
        </p:spPr>
        <p:txBody>
          <a:bodyPr/>
          <a:lstStyle>
            <a:lvl1pPr marL="0" indent="0" algn="ctr">
              <a:buNone/>
              <a:defRPr sz="2400"/>
            </a:lvl1pPr>
          </a:lstStyle>
          <a:p>
            <a:pPr lvl="0"/>
            <a:r>
              <a:rPr lang="en-US" smtClean="0"/>
              <a:t>Click to edit Master text styles</a:t>
            </a:r>
          </a:p>
        </p:txBody>
      </p:sp>
    </p:spTree>
    <p:extLst>
      <p:ext uri="{BB962C8B-B14F-4D97-AF65-F5344CB8AC3E}">
        <p14:creationId xmlns:p14="http://schemas.microsoft.com/office/powerpoint/2010/main" val="533458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0_Custom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914400" y="1600200"/>
            <a:ext cx="7391400" cy="3276600"/>
          </a:xfrm>
          <a:prstGeom prst="rect">
            <a:avLst/>
          </a:prstGeom>
        </p:spPr>
        <p:txBody>
          <a:bodyPr/>
          <a:lstStyle>
            <a:lvl1pPr marL="0" indent="0">
              <a:buNone/>
              <a:defRPr/>
            </a:lvl1pPr>
          </a:lstStyle>
          <a:p>
            <a:pPr lvl="0"/>
            <a:r>
              <a:rPr lang="en-US" smtClean="0"/>
              <a:t>Click to edit Master text styles</a:t>
            </a:r>
          </a:p>
        </p:txBody>
      </p:sp>
      <p:sp>
        <p:nvSpPr>
          <p:cNvPr id="7" name="Text Placeholder 6"/>
          <p:cNvSpPr>
            <a:spLocks noGrp="1"/>
          </p:cNvSpPr>
          <p:nvPr>
            <p:ph type="body" sz="quarter" idx="11"/>
          </p:nvPr>
        </p:nvSpPr>
        <p:spPr>
          <a:xfrm>
            <a:off x="0" y="152400"/>
            <a:ext cx="9144000" cy="914400"/>
          </a:xfrm>
          <a:prstGeom prst="rect">
            <a:avLst/>
          </a:prstGeom>
        </p:spPr>
        <p:txBody>
          <a:bodyPr/>
          <a:lstStyle>
            <a:lvl1pPr marL="0" indent="0" algn="ctr">
              <a:buNone/>
              <a:defRPr sz="2400"/>
            </a:lvl1pPr>
          </a:lstStyle>
          <a:p>
            <a:pPr lvl="0"/>
            <a:r>
              <a:rPr lang="en-US" smtClean="0"/>
              <a:t>Click to edit Master text styles</a:t>
            </a:r>
          </a:p>
        </p:txBody>
      </p:sp>
    </p:spTree>
    <p:extLst>
      <p:ext uri="{BB962C8B-B14F-4D97-AF65-F5344CB8AC3E}">
        <p14:creationId xmlns:p14="http://schemas.microsoft.com/office/powerpoint/2010/main" val="1324869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F28077-7188-48C5-8679-2287FAC952E9}" type="datetime1">
              <a:rPr lang="en-US" smtClean="0"/>
              <a:t>5/26/2017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680055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0" y="152400"/>
            <a:ext cx="9144000" cy="838200"/>
          </a:xfrm>
          <a:prstGeom prst="rect">
            <a:avLst/>
          </a:prstGeom>
        </p:spPr>
        <p:txBody>
          <a:bodyPr/>
          <a:lstStyle>
            <a:lvl1pPr marL="0" indent="0" algn="ctr">
              <a:buNone/>
              <a:defRPr sz="3000" b="1">
                <a:solidFill>
                  <a:schemeClr val="bg1"/>
                </a:solidFill>
                <a:effectLst>
                  <a:outerShdw blurRad="38100" dist="38100" dir="2700000" algn="tl">
                    <a:srgbClr val="000000">
                      <a:alpha val="43137"/>
                    </a:srgbClr>
                  </a:outerShdw>
                </a:effectLst>
              </a:defRPr>
            </a:lvl1pPr>
          </a:lstStyle>
          <a:p>
            <a:pPr lvl="0"/>
            <a:r>
              <a:rPr lang="en-US" smtClean="0"/>
              <a:t>Click to edit Master text styles</a:t>
            </a:r>
          </a:p>
        </p:txBody>
      </p:sp>
      <p:sp>
        <p:nvSpPr>
          <p:cNvPr id="9" name="Text Placeholder 8"/>
          <p:cNvSpPr>
            <a:spLocks noGrp="1"/>
          </p:cNvSpPr>
          <p:nvPr>
            <p:ph type="body" sz="quarter" idx="11"/>
          </p:nvPr>
        </p:nvSpPr>
        <p:spPr>
          <a:xfrm>
            <a:off x="2286000" y="1219200"/>
            <a:ext cx="4191000" cy="914400"/>
          </a:xfrm>
          <a:prstGeom prst="rect">
            <a:avLst/>
          </a:prstGeom>
        </p:spPr>
        <p:txBody>
          <a:bodyPr/>
          <a:lstStyle>
            <a:lvl1pPr marL="0" indent="0">
              <a:buNone/>
              <a:defRPr baseline="0">
                <a:solidFill>
                  <a:srgbClr val="3C8FED"/>
                </a:solidFill>
                <a:effectLst>
                  <a:outerShdw blurRad="38100" dist="38100" dir="2700000" algn="tl">
                    <a:srgbClr val="000000">
                      <a:alpha val="43137"/>
                    </a:srgbClr>
                  </a:outerShdw>
                </a:effectLst>
              </a:defRPr>
            </a:lvl1pPr>
          </a:lstStyle>
          <a:p>
            <a:pPr lvl="0"/>
            <a:r>
              <a:rPr lang="en-US" smtClean="0"/>
              <a:t>Click to edit Master text styles</a:t>
            </a:r>
          </a:p>
        </p:txBody>
      </p:sp>
      <p:sp>
        <p:nvSpPr>
          <p:cNvPr id="3" name="Text Placeholder 2"/>
          <p:cNvSpPr>
            <a:spLocks noGrp="1"/>
          </p:cNvSpPr>
          <p:nvPr>
            <p:ph type="body" sz="quarter" idx="13"/>
          </p:nvPr>
        </p:nvSpPr>
        <p:spPr>
          <a:xfrm>
            <a:off x="2286000" y="2514600"/>
            <a:ext cx="6477000" cy="3733800"/>
          </a:xfrm>
          <a:prstGeom prst="rect">
            <a:avLst/>
          </a:prstGeom>
        </p:spPr>
        <p:txBody>
          <a:bodyPr/>
          <a:lstStyle>
            <a:lvl1pPr marL="257175" indent="-257175">
              <a:buFontTx/>
              <a:buBlip>
                <a:blip r:embed="rId2"/>
              </a:buBlip>
              <a:defRPr/>
            </a:lvl1pPr>
          </a:lstStyle>
          <a:p>
            <a:pPr lvl="0"/>
            <a:endParaRPr lang="en-US" dirty="0"/>
          </a:p>
        </p:txBody>
      </p:sp>
    </p:spTree>
    <p:extLst>
      <p:ext uri="{BB962C8B-B14F-4D97-AF65-F5344CB8AC3E}">
        <p14:creationId xmlns:p14="http://schemas.microsoft.com/office/powerpoint/2010/main" val="4198505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0" y="152400"/>
            <a:ext cx="9144000" cy="914400"/>
          </a:xfrm>
          <a:prstGeom prst="rect">
            <a:avLst/>
          </a:prstGeom>
        </p:spPr>
        <p:txBody>
          <a:bodyPr/>
          <a:lstStyle>
            <a:lvl1pPr marL="0" indent="0" algn="ctr">
              <a:buNone/>
              <a:defRPr sz="2400"/>
            </a:lvl1pPr>
          </a:lstStyle>
          <a:p>
            <a:pPr lvl="0"/>
            <a:r>
              <a:rPr lang="en-US" smtClean="0"/>
              <a:t>Click to edit Master text styles</a:t>
            </a:r>
          </a:p>
        </p:txBody>
      </p:sp>
    </p:spTree>
    <p:extLst>
      <p:ext uri="{BB962C8B-B14F-4D97-AF65-F5344CB8AC3E}">
        <p14:creationId xmlns:p14="http://schemas.microsoft.com/office/powerpoint/2010/main" val="3846563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4825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06331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931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9252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68699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Custom Layout">
    <p:bg>
      <p:bgPr>
        <a:blipFill dpi="0" rotWithShape="0">
          <a:blip r:embed="rId2">
            <a:alphaModFix amt="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Content Placeholder 2"/>
          <p:cNvSpPr>
            <a:spLocks noGrp="1"/>
          </p:cNvSpPr>
          <p:nvPr>
            <p:ph idx="1"/>
          </p:nvPr>
        </p:nvSpPr>
        <p:spPr>
          <a:xfrm>
            <a:off x="533402" y="936627"/>
            <a:ext cx="8099425" cy="5311775"/>
          </a:xfrm>
          <a:prstGeom prst="rect">
            <a:avLst/>
          </a:prstGeom>
        </p:spPr>
        <p:txBody>
          <a:bodyPr/>
          <a:lstStyle>
            <a:lvl1pPr>
              <a:defRPr sz="1013"/>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0"/>
          <p:cNvSpPr>
            <a:spLocks noGrp="1"/>
          </p:cNvSpPr>
          <p:nvPr>
            <p:ph type="sldNum" sz="quarter" idx="10"/>
          </p:nvPr>
        </p:nvSpPr>
        <p:spPr/>
        <p:txBody>
          <a:bodyPr/>
          <a:lstStyle>
            <a:lvl1pPr>
              <a:defRPr/>
            </a:lvl1pPr>
          </a:lstStyle>
          <a:p>
            <a:pPr>
              <a:defRPr/>
            </a:pPr>
            <a:fld id="{1A7D8CFA-C09B-4E87-B7DA-68934F4959E3}" type="slidenum">
              <a:rPr lang="en-US"/>
              <a:pPr>
                <a:defRPr/>
              </a:pPr>
              <a:t>‹#›</a:t>
            </a:fld>
            <a:endParaRPr lang="en-US" dirty="0"/>
          </a:p>
        </p:txBody>
      </p:sp>
    </p:spTree>
    <p:extLst>
      <p:ext uri="{BB962C8B-B14F-4D97-AF65-F5344CB8AC3E}">
        <p14:creationId xmlns:p14="http://schemas.microsoft.com/office/powerpoint/2010/main" val="3868222945"/>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lank (no image &amp; no text bod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1A014FD9-0173-4EF0-AC5A-495CDFA62553}" type="slidenum">
              <a:rPr lang="en-US" altLang="en-US"/>
              <a:pPr>
                <a:defRPr/>
              </a:pPr>
              <a:t>‹#›</a:t>
            </a:fld>
            <a:endParaRPr lang="en-US" altLang="en-US"/>
          </a:p>
        </p:txBody>
      </p:sp>
    </p:spTree>
    <p:extLst>
      <p:ext uri="{BB962C8B-B14F-4D97-AF65-F5344CB8AC3E}">
        <p14:creationId xmlns:p14="http://schemas.microsoft.com/office/powerpoint/2010/main" val="34947292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000" spc="-38" baseline="0">
                <a:solidFill>
                  <a:schemeClr val="tx1">
                    <a:lumMod val="85000"/>
                    <a:lumOff val="1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825038" y="4455620"/>
            <a:ext cx="7543800" cy="1143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21A1D30-C0A0-4124-A783-34D9F15FA0FE}" type="datetime1">
              <a:rPr lang="en-US" smtClean="0"/>
              <a:pPr/>
              <a:t>5/26/2017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286" y="5937956"/>
            <a:ext cx="6181" cy="564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2430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45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1350" cap="all" spc="113" baseline="0">
                <a:solidFill>
                  <a:schemeClr val="tx2"/>
                </a:solidFill>
                <a:latin typeface="+mj-lt"/>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DCB740-6776-4EE9-99FD-96D592FA5A23}" type="datetime1">
              <a:rPr lang="en-US" smtClean="0"/>
              <a:t>5/26/2017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5644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F28077-7188-48C5-8679-2287FAC952E9}" type="datetime1">
              <a:rPr lang="en-US" smtClean="0"/>
              <a:pPr/>
              <a:t>5/26/2017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2123169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6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DCB740-6776-4EE9-99FD-96D592FA5A23}" type="datetime1">
              <a:rPr lang="en-US" smtClean="0"/>
              <a:pPr/>
              <a:t>5/26/2017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1541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59"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F6BD99-6FFD-46C5-B5E2-43A34BDA2566}" type="datetime1">
              <a:rPr lang="en-US" smtClean="0"/>
              <a:pPr/>
              <a:t>5/26/2017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487849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B5197C5C-1CD1-417D-A89C-14747F5222C7}" type="datetime1">
              <a:rPr lang="en-US" smtClean="0"/>
              <a:pPr/>
              <a:t>5/26/2017</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solidFill>
                <a:srgbClr val="757575"/>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01CF334-2D5C-4859-84A6-CA7E6E43FAEB}" type="slidenum">
              <a:rPr lang="en-US" smtClean="0">
                <a:solidFill>
                  <a:srgbClr val="757575"/>
                </a:solidFill>
              </a:rPr>
              <a:pPr/>
              <a:t>‹#›</a:t>
            </a:fld>
            <a:endParaRPr lang="en-US">
              <a:solidFill>
                <a:srgbClr val="757575"/>
              </a:solidFill>
            </a:endParaRPr>
          </a:p>
        </p:txBody>
      </p:sp>
    </p:spTree>
    <p:extLst>
      <p:ext uri="{BB962C8B-B14F-4D97-AF65-F5344CB8AC3E}">
        <p14:creationId xmlns:p14="http://schemas.microsoft.com/office/powerpoint/2010/main" val="2202159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022678E-214C-4CF8-97C7-95015FB02960}" type="datetime1">
              <a:rPr lang="en-US" smtClean="0"/>
              <a:pPr/>
              <a:t>5/26/2017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2621310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55660E0-FA77-4473-A859-74127B089143}" type="datetime1">
              <a:rPr lang="en-US" smtClean="0"/>
              <a:pPr/>
              <a:t>5/26/2017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1096353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188D7B8-9F07-4899-827D-5F3CFDDEB574}" type="datetime1">
              <a:rPr lang="en-US" smtClean="0"/>
              <a:pPr/>
              <a:t>5/26/2017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1969545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2D5871-AB0F-4B3D-8861-97E78CB7B47E}" type="datetime1">
              <a:rPr lang="en-US" smtClean="0"/>
              <a:pPr/>
              <a:t>5/26/2017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304588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8"/>
            <a:ext cx="5800725"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418406-4C3F-4F3E-80BD-A22568EA37EB}" type="datetime1">
              <a:rPr lang="en-US" smtClean="0"/>
              <a:pPr/>
              <a:t>5/26/2017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243321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80136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6"/>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59"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F6BD99-6FFD-46C5-B5E2-43A34BDA2566}" type="datetime1">
              <a:rPr lang="en-US" smtClean="0"/>
              <a:t>5/26/2017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69502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914400" y="1600200"/>
            <a:ext cx="7391400" cy="3276600"/>
          </a:xfrm>
          <a:prstGeom prst="rect">
            <a:avLst/>
          </a:prstGeom>
        </p:spPr>
        <p:txBody>
          <a:bodyPr/>
          <a:lstStyle>
            <a:lvl1pPr marL="0" indent="0">
              <a:buNone/>
              <a:defRPr/>
            </a:lvl1pPr>
          </a:lstStyle>
          <a:p>
            <a:pPr lvl="0"/>
            <a:r>
              <a:rPr lang="en-US" smtClean="0"/>
              <a:t>Click to edit Master text styles</a:t>
            </a:r>
          </a:p>
        </p:txBody>
      </p:sp>
      <p:sp>
        <p:nvSpPr>
          <p:cNvPr id="7" name="Text Placeholder 6"/>
          <p:cNvSpPr>
            <a:spLocks noGrp="1"/>
          </p:cNvSpPr>
          <p:nvPr>
            <p:ph type="body" sz="quarter" idx="11"/>
          </p:nvPr>
        </p:nvSpPr>
        <p:spPr>
          <a:xfrm>
            <a:off x="0" y="152400"/>
            <a:ext cx="9144000" cy="914400"/>
          </a:xfrm>
          <a:prstGeom prst="rect">
            <a:avLst/>
          </a:prstGeom>
        </p:spPr>
        <p:txBody>
          <a:bodyPr/>
          <a:lstStyle>
            <a:lvl1pPr marL="0" indent="0" algn="ctr">
              <a:buNone/>
              <a:defRPr sz="3200"/>
            </a:lvl1pPr>
          </a:lstStyle>
          <a:p>
            <a:pPr lvl="0"/>
            <a:r>
              <a:rPr lang="en-US" smtClean="0"/>
              <a:t>Click to edit Master text styles</a:t>
            </a:r>
          </a:p>
        </p:txBody>
      </p:sp>
    </p:spTree>
    <p:extLst>
      <p:ext uri="{BB962C8B-B14F-4D97-AF65-F5344CB8AC3E}">
        <p14:creationId xmlns:p14="http://schemas.microsoft.com/office/powerpoint/2010/main" val="3700725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914400" y="1600200"/>
            <a:ext cx="7391400" cy="3276600"/>
          </a:xfrm>
          <a:prstGeom prst="rect">
            <a:avLst/>
          </a:prstGeom>
        </p:spPr>
        <p:txBody>
          <a:bodyPr/>
          <a:lstStyle>
            <a:lvl1pPr marL="0" indent="0">
              <a:buNone/>
              <a:defRPr/>
            </a:lvl1pPr>
          </a:lstStyle>
          <a:p>
            <a:pPr lvl="0"/>
            <a:r>
              <a:rPr lang="en-US" smtClean="0"/>
              <a:t>Click to edit Master text styles</a:t>
            </a:r>
          </a:p>
        </p:txBody>
      </p:sp>
      <p:sp>
        <p:nvSpPr>
          <p:cNvPr id="7" name="Text Placeholder 6"/>
          <p:cNvSpPr>
            <a:spLocks noGrp="1"/>
          </p:cNvSpPr>
          <p:nvPr>
            <p:ph type="body" sz="quarter" idx="11"/>
          </p:nvPr>
        </p:nvSpPr>
        <p:spPr>
          <a:xfrm>
            <a:off x="0" y="152400"/>
            <a:ext cx="9144000" cy="914400"/>
          </a:xfrm>
          <a:prstGeom prst="rect">
            <a:avLst/>
          </a:prstGeom>
        </p:spPr>
        <p:txBody>
          <a:bodyPr/>
          <a:lstStyle>
            <a:lvl1pPr marL="0" indent="0" algn="ctr">
              <a:buNone/>
              <a:defRPr sz="3200"/>
            </a:lvl1pPr>
          </a:lstStyle>
          <a:p>
            <a:pPr lvl="0"/>
            <a:r>
              <a:rPr lang="en-US" smtClean="0"/>
              <a:t>Click to edit Master text styles</a:t>
            </a:r>
          </a:p>
        </p:txBody>
      </p:sp>
    </p:spTree>
    <p:extLst>
      <p:ext uri="{BB962C8B-B14F-4D97-AF65-F5344CB8AC3E}">
        <p14:creationId xmlns:p14="http://schemas.microsoft.com/office/powerpoint/2010/main" val="3080366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914400" y="1600200"/>
            <a:ext cx="7391400" cy="3276600"/>
          </a:xfrm>
          <a:prstGeom prst="rect">
            <a:avLst/>
          </a:prstGeom>
        </p:spPr>
        <p:txBody>
          <a:bodyPr/>
          <a:lstStyle>
            <a:lvl1pPr marL="0" indent="0">
              <a:buNone/>
              <a:defRPr/>
            </a:lvl1pPr>
          </a:lstStyle>
          <a:p>
            <a:pPr lvl="0"/>
            <a:r>
              <a:rPr lang="en-US" smtClean="0"/>
              <a:t>Click to edit Master text styles</a:t>
            </a:r>
          </a:p>
        </p:txBody>
      </p:sp>
      <p:sp>
        <p:nvSpPr>
          <p:cNvPr id="7" name="Text Placeholder 6"/>
          <p:cNvSpPr>
            <a:spLocks noGrp="1"/>
          </p:cNvSpPr>
          <p:nvPr>
            <p:ph type="body" sz="quarter" idx="11"/>
          </p:nvPr>
        </p:nvSpPr>
        <p:spPr>
          <a:xfrm>
            <a:off x="0" y="152400"/>
            <a:ext cx="9144000" cy="914400"/>
          </a:xfrm>
          <a:prstGeom prst="rect">
            <a:avLst/>
          </a:prstGeom>
        </p:spPr>
        <p:txBody>
          <a:bodyPr/>
          <a:lstStyle>
            <a:lvl1pPr marL="0" indent="0" algn="ctr">
              <a:buNone/>
              <a:defRPr sz="3200"/>
            </a:lvl1pPr>
          </a:lstStyle>
          <a:p>
            <a:pPr lvl="0"/>
            <a:r>
              <a:rPr lang="en-US" smtClean="0"/>
              <a:t>Click to edit Master text styles</a:t>
            </a:r>
          </a:p>
        </p:txBody>
      </p:sp>
    </p:spTree>
    <p:extLst>
      <p:ext uri="{BB962C8B-B14F-4D97-AF65-F5344CB8AC3E}">
        <p14:creationId xmlns:p14="http://schemas.microsoft.com/office/powerpoint/2010/main" val="1468647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2_Custom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914400" y="1600200"/>
            <a:ext cx="7391400" cy="3276600"/>
          </a:xfrm>
          <a:prstGeom prst="rect">
            <a:avLst/>
          </a:prstGeom>
        </p:spPr>
        <p:txBody>
          <a:bodyPr/>
          <a:lstStyle>
            <a:lvl1pPr marL="0" indent="0">
              <a:buNone/>
              <a:defRPr/>
            </a:lvl1pPr>
          </a:lstStyle>
          <a:p>
            <a:pPr lvl="0"/>
            <a:r>
              <a:rPr lang="en-US" smtClean="0"/>
              <a:t>Click to edit Master text styles</a:t>
            </a:r>
          </a:p>
        </p:txBody>
      </p:sp>
      <p:sp>
        <p:nvSpPr>
          <p:cNvPr id="7" name="Text Placeholder 6"/>
          <p:cNvSpPr>
            <a:spLocks noGrp="1"/>
          </p:cNvSpPr>
          <p:nvPr>
            <p:ph type="body" sz="quarter" idx="11"/>
          </p:nvPr>
        </p:nvSpPr>
        <p:spPr>
          <a:xfrm>
            <a:off x="0" y="152400"/>
            <a:ext cx="9144000" cy="914400"/>
          </a:xfrm>
          <a:prstGeom prst="rect">
            <a:avLst/>
          </a:prstGeom>
        </p:spPr>
        <p:txBody>
          <a:bodyPr/>
          <a:lstStyle>
            <a:lvl1pPr marL="0" indent="0" algn="ctr">
              <a:buNone/>
              <a:defRPr sz="3200"/>
            </a:lvl1pPr>
          </a:lstStyle>
          <a:p>
            <a:pPr lvl="0"/>
            <a:r>
              <a:rPr lang="en-US" smtClean="0"/>
              <a:t>Click to edit Master text styles</a:t>
            </a:r>
          </a:p>
        </p:txBody>
      </p:sp>
    </p:spTree>
    <p:extLst>
      <p:ext uri="{BB962C8B-B14F-4D97-AF65-F5344CB8AC3E}">
        <p14:creationId xmlns:p14="http://schemas.microsoft.com/office/powerpoint/2010/main" val="4227495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3_Custom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914400" y="1600200"/>
            <a:ext cx="7391400" cy="3276600"/>
          </a:xfrm>
          <a:prstGeom prst="rect">
            <a:avLst/>
          </a:prstGeom>
        </p:spPr>
        <p:txBody>
          <a:bodyPr/>
          <a:lstStyle>
            <a:lvl1pPr marL="0" indent="0">
              <a:buNone/>
              <a:defRPr/>
            </a:lvl1pPr>
          </a:lstStyle>
          <a:p>
            <a:pPr lvl="0"/>
            <a:r>
              <a:rPr lang="en-US" smtClean="0"/>
              <a:t>Click to edit Master text styles</a:t>
            </a:r>
          </a:p>
        </p:txBody>
      </p:sp>
      <p:sp>
        <p:nvSpPr>
          <p:cNvPr id="7" name="Text Placeholder 6"/>
          <p:cNvSpPr>
            <a:spLocks noGrp="1"/>
          </p:cNvSpPr>
          <p:nvPr>
            <p:ph type="body" sz="quarter" idx="11"/>
          </p:nvPr>
        </p:nvSpPr>
        <p:spPr>
          <a:xfrm>
            <a:off x="0" y="152400"/>
            <a:ext cx="9144000" cy="914400"/>
          </a:xfrm>
          <a:prstGeom prst="rect">
            <a:avLst/>
          </a:prstGeom>
        </p:spPr>
        <p:txBody>
          <a:bodyPr/>
          <a:lstStyle>
            <a:lvl1pPr marL="0" indent="0" algn="ctr">
              <a:buNone/>
              <a:defRPr sz="3200"/>
            </a:lvl1pPr>
          </a:lstStyle>
          <a:p>
            <a:pPr lvl="0"/>
            <a:r>
              <a:rPr lang="en-US" smtClean="0"/>
              <a:t>Click to edit Master text styles</a:t>
            </a:r>
          </a:p>
        </p:txBody>
      </p:sp>
    </p:spTree>
    <p:extLst>
      <p:ext uri="{BB962C8B-B14F-4D97-AF65-F5344CB8AC3E}">
        <p14:creationId xmlns:p14="http://schemas.microsoft.com/office/powerpoint/2010/main" val="3072349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4_Custom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914400" y="1600200"/>
            <a:ext cx="7391400" cy="3276600"/>
          </a:xfrm>
          <a:prstGeom prst="rect">
            <a:avLst/>
          </a:prstGeom>
        </p:spPr>
        <p:txBody>
          <a:bodyPr/>
          <a:lstStyle>
            <a:lvl1pPr marL="0" indent="0">
              <a:buNone/>
              <a:defRPr/>
            </a:lvl1pPr>
          </a:lstStyle>
          <a:p>
            <a:pPr lvl="0"/>
            <a:r>
              <a:rPr lang="en-US" smtClean="0"/>
              <a:t>Click to edit Master text styles</a:t>
            </a:r>
          </a:p>
        </p:txBody>
      </p:sp>
      <p:sp>
        <p:nvSpPr>
          <p:cNvPr id="7" name="Text Placeholder 6"/>
          <p:cNvSpPr>
            <a:spLocks noGrp="1"/>
          </p:cNvSpPr>
          <p:nvPr>
            <p:ph type="body" sz="quarter" idx="11"/>
          </p:nvPr>
        </p:nvSpPr>
        <p:spPr>
          <a:xfrm>
            <a:off x="0" y="152400"/>
            <a:ext cx="9144000" cy="914400"/>
          </a:xfrm>
          <a:prstGeom prst="rect">
            <a:avLst/>
          </a:prstGeom>
        </p:spPr>
        <p:txBody>
          <a:bodyPr/>
          <a:lstStyle>
            <a:lvl1pPr marL="0" indent="0" algn="ctr">
              <a:buNone/>
              <a:defRPr sz="3200"/>
            </a:lvl1pPr>
          </a:lstStyle>
          <a:p>
            <a:pPr lvl="0"/>
            <a:r>
              <a:rPr lang="en-US" smtClean="0"/>
              <a:t>Click to edit Master text styles</a:t>
            </a:r>
          </a:p>
        </p:txBody>
      </p:sp>
    </p:spTree>
    <p:extLst>
      <p:ext uri="{BB962C8B-B14F-4D97-AF65-F5344CB8AC3E}">
        <p14:creationId xmlns:p14="http://schemas.microsoft.com/office/powerpoint/2010/main" val="2170239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8_Custom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914400" y="1600200"/>
            <a:ext cx="7391400" cy="3276600"/>
          </a:xfrm>
          <a:prstGeom prst="rect">
            <a:avLst/>
          </a:prstGeom>
        </p:spPr>
        <p:txBody>
          <a:bodyPr/>
          <a:lstStyle>
            <a:lvl1pPr marL="0" indent="0">
              <a:buNone/>
              <a:defRPr/>
            </a:lvl1pPr>
          </a:lstStyle>
          <a:p>
            <a:pPr lvl="0"/>
            <a:r>
              <a:rPr lang="en-US" smtClean="0"/>
              <a:t>Click to edit Master text styles</a:t>
            </a:r>
          </a:p>
        </p:txBody>
      </p:sp>
      <p:sp>
        <p:nvSpPr>
          <p:cNvPr id="7" name="Text Placeholder 6"/>
          <p:cNvSpPr>
            <a:spLocks noGrp="1"/>
          </p:cNvSpPr>
          <p:nvPr>
            <p:ph type="body" sz="quarter" idx="11"/>
          </p:nvPr>
        </p:nvSpPr>
        <p:spPr>
          <a:xfrm>
            <a:off x="0" y="152400"/>
            <a:ext cx="9144000" cy="914400"/>
          </a:xfrm>
          <a:prstGeom prst="rect">
            <a:avLst/>
          </a:prstGeom>
        </p:spPr>
        <p:txBody>
          <a:bodyPr/>
          <a:lstStyle>
            <a:lvl1pPr marL="0" indent="0" algn="ctr">
              <a:buNone/>
              <a:defRPr sz="3200"/>
            </a:lvl1pPr>
          </a:lstStyle>
          <a:p>
            <a:pPr lvl="0"/>
            <a:r>
              <a:rPr lang="en-US" smtClean="0"/>
              <a:t>Click to edit Master text styles</a:t>
            </a:r>
          </a:p>
        </p:txBody>
      </p:sp>
    </p:spTree>
    <p:extLst>
      <p:ext uri="{BB962C8B-B14F-4D97-AF65-F5344CB8AC3E}">
        <p14:creationId xmlns:p14="http://schemas.microsoft.com/office/powerpoint/2010/main" val="3460257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0_Custom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914400" y="1600200"/>
            <a:ext cx="7391400" cy="3276600"/>
          </a:xfrm>
          <a:prstGeom prst="rect">
            <a:avLst/>
          </a:prstGeom>
        </p:spPr>
        <p:txBody>
          <a:bodyPr/>
          <a:lstStyle>
            <a:lvl1pPr marL="0" indent="0">
              <a:buNone/>
              <a:defRPr/>
            </a:lvl1pPr>
          </a:lstStyle>
          <a:p>
            <a:pPr lvl="0"/>
            <a:r>
              <a:rPr lang="en-US" smtClean="0"/>
              <a:t>Click to edit Master text styles</a:t>
            </a:r>
          </a:p>
        </p:txBody>
      </p:sp>
      <p:sp>
        <p:nvSpPr>
          <p:cNvPr id="7" name="Text Placeholder 6"/>
          <p:cNvSpPr>
            <a:spLocks noGrp="1"/>
          </p:cNvSpPr>
          <p:nvPr>
            <p:ph type="body" sz="quarter" idx="11"/>
          </p:nvPr>
        </p:nvSpPr>
        <p:spPr>
          <a:xfrm>
            <a:off x="0" y="152400"/>
            <a:ext cx="9144000" cy="914400"/>
          </a:xfrm>
          <a:prstGeom prst="rect">
            <a:avLst/>
          </a:prstGeom>
        </p:spPr>
        <p:txBody>
          <a:bodyPr/>
          <a:lstStyle>
            <a:lvl1pPr marL="0" indent="0" algn="ctr">
              <a:buNone/>
              <a:defRPr sz="3200"/>
            </a:lvl1pPr>
          </a:lstStyle>
          <a:p>
            <a:pPr lvl="0"/>
            <a:r>
              <a:rPr lang="en-US" smtClean="0"/>
              <a:t>Click to edit Master text styles</a:t>
            </a:r>
          </a:p>
        </p:txBody>
      </p:sp>
    </p:spTree>
    <p:extLst>
      <p:ext uri="{BB962C8B-B14F-4D97-AF65-F5344CB8AC3E}">
        <p14:creationId xmlns:p14="http://schemas.microsoft.com/office/powerpoint/2010/main" val="2082510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0" y="152400"/>
            <a:ext cx="9144000" cy="838200"/>
          </a:xfrm>
          <a:prstGeom prst="rect">
            <a:avLst/>
          </a:prstGeom>
        </p:spPr>
        <p:txBody>
          <a:bodyPr/>
          <a:lstStyle>
            <a:lvl1pPr marL="0" indent="0" algn="ctr">
              <a:buNone/>
              <a:defRPr sz="4000" b="1">
                <a:solidFill>
                  <a:schemeClr val="bg1"/>
                </a:solidFill>
                <a:effectLst>
                  <a:outerShdw blurRad="38100" dist="38100" dir="2700000" algn="tl">
                    <a:srgbClr val="000000">
                      <a:alpha val="43137"/>
                    </a:srgbClr>
                  </a:outerShdw>
                </a:effectLst>
              </a:defRPr>
            </a:lvl1pPr>
          </a:lstStyle>
          <a:p>
            <a:pPr lvl="0"/>
            <a:r>
              <a:rPr lang="en-US" smtClean="0"/>
              <a:t>Click to edit Master text styles</a:t>
            </a:r>
          </a:p>
        </p:txBody>
      </p:sp>
      <p:sp>
        <p:nvSpPr>
          <p:cNvPr id="9" name="Text Placeholder 8"/>
          <p:cNvSpPr>
            <a:spLocks noGrp="1"/>
          </p:cNvSpPr>
          <p:nvPr>
            <p:ph type="body" sz="quarter" idx="11"/>
          </p:nvPr>
        </p:nvSpPr>
        <p:spPr>
          <a:xfrm>
            <a:off x="2286000" y="1219200"/>
            <a:ext cx="4191000" cy="914400"/>
          </a:xfrm>
          <a:prstGeom prst="rect">
            <a:avLst/>
          </a:prstGeom>
        </p:spPr>
        <p:txBody>
          <a:bodyPr/>
          <a:lstStyle>
            <a:lvl1pPr marL="0" indent="0">
              <a:buNone/>
              <a:defRPr baseline="0">
                <a:solidFill>
                  <a:srgbClr val="3C8FED"/>
                </a:solidFill>
                <a:effectLst>
                  <a:outerShdw blurRad="38100" dist="38100" dir="2700000" algn="tl">
                    <a:srgbClr val="000000">
                      <a:alpha val="43137"/>
                    </a:srgbClr>
                  </a:outerShdw>
                </a:effectLst>
              </a:defRPr>
            </a:lvl1pPr>
          </a:lstStyle>
          <a:p>
            <a:pPr lvl="0"/>
            <a:r>
              <a:rPr lang="en-US" smtClean="0"/>
              <a:t>Click to edit Master text styles</a:t>
            </a:r>
          </a:p>
        </p:txBody>
      </p:sp>
      <p:sp>
        <p:nvSpPr>
          <p:cNvPr id="3" name="Text Placeholder 2"/>
          <p:cNvSpPr>
            <a:spLocks noGrp="1"/>
          </p:cNvSpPr>
          <p:nvPr>
            <p:ph type="body" sz="quarter" idx="13"/>
          </p:nvPr>
        </p:nvSpPr>
        <p:spPr>
          <a:xfrm>
            <a:off x="2286000" y="2514600"/>
            <a:ext cx="6477000" cy="3733800"/>
          </a:xfrm>
          <a:prstGeom prst="rect">
            <a:avLst/>
          </a:prstGeom>
        </p:spPr>
        <p:txBody>
          <a:bodyPr/>
          <a:lstStyle>
            <a:lvl1pPr marL="342900" indent="-342900">
              <a:buFontTx/>
              <a:buBlip>
                <a:blip r:embed="rId2"/>
              </a:buBlip>
              <a:defRPr/>
            </a:lvl1pPr>
          </a:lstStyle>
          <a:p>
            <a:pPr lvl="0"/>
            <a:endParaRPr lang="en-US" dirty="0"/>
          </a:p>
        </p:txBody>
      </p:sp>
    </p:spTree>
    <p:extLst>
      <p:ext uri="{BB962C8B-B14F-4D97-AF65-F5344CB8AC3E}">
        <p14:creationId xmlns:p14="http://schemas.microsoft.com/office/powerpoint/2010/main" val="39458864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0" y="152400"/>
            <a:ext cx="9144000" cy="914400"/>
          </a:xfrm>
          <a:prstGeom prst="rect">
            <a:avLst/>
          </a:prstGeom>
        </p:spPr>
        <p:txBody>
          <a:bodyPr/>
          <a:lstStyle>
            <a:lvl1pPr marL="0" indent="0" algn="ctr">
              <a:buNone/>
              <a:defRPr sz="3200"/>
            </a:lvl1pPr>
          </a:lstStyle>
          <a:p>
            <a:pPr lvl="0"/>
            <a:r>
              <a:rPr lang="en-US" smtClean="0"/>
              <a:t>Click to edit Master text styles</a:t>
            </a:r>
          </a:p>
        </p:txBody>
      </p:sp>
    </p:spTree>
    <p:extLst>
      <p:ext uri="{BB962C8B-B14F-4D97-AF65-F5344CB8AC3E}">
        <p14:creationId xmlns:p14="http://schemas.microsoft.com/office/powerpoint/2010/main" val="19485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4"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025"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844">
                <a:solidFill>
                  <a:srgbClr val="FFFFFF"/>
                </a:solidFill>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5" name="Date Placeholder 4"/>
          <p:cNvSpPr>
            <a:spLocks noGrp="1"/>
          </p:cNvSpPr>
          <p:nvPr>
            <p:ph type="dt" sz="half" idx="10"/>
          </p:nvPr>
        </p:nvSpPr>
        <p:spPr>
          <a:xfrm>
            <a:off x="349135" y="6459788"/>
            <a:ext cx="1963883" cy="365125"/>
          </a:xfrm>
        </p:spPr>
        <p:txBody>
          <a:bodyPr/>
          <a:lstStyle>
            <a:lvl1pPr algn="l">
              <a:defRPr/>
            </a:lvl1pPr>
          </a:lstStyle>
          <a:p>
            <a:fld id="{B5197C5C-1CD1-417D-A89C-14747F5222C7}" type="datetime1">
              <a:rPr lang="en-US" smtClean="0"/>
              <a:t>5/26/2017</a:t>
            </a:fld>
            <a:endParaRPr lang="en-US"/>
          </a:p>
        </p:txBody>
      </p:sp>
      <p:sp>
        <p:nvSpPr>
          <p:cNvPr id="6" name="Footer Placeholder 5"/>
          <p:cNvSpPr>
            <a:spLocks noGrp="1"/>
          </p:cNvSpPr>
          <p:nvPr>
            <p:ph type="ftr" sz="quarter" idx="11"/>
          </p:nvPr>
        </p:nvSpPr>
        <p:spPr>
          <a:xfrm>
            <a:off x="3600450" y="6459788"/>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01CF334-2D5C-4859-84A6-CA7E6E43FAEB}" type="slidenum">
              <a:rPr lang="en-US" smtClean="0"/>
              <a:t>‹#›</a:t>
            </a:fld>
            <a:endParaRPr lang="en-US"/>
          </a:p>
        </p:txBody>
      </p:sp>
    </p:spTree>
    <p:extLst>
      <p:ext uri="{BB962C8B-B14F-4D97-AF65-F5344CB8AC3E}">
        <p14:creationId xmlns:p14="http://schemas.microsoft.com/office/powerpoint/2010/main" val="1372874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8518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8436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67406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73738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0869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05000" y="762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057400" y="1752600"/>
            <a:ext cx="6781800" cy="4068763"/>
          </a:xfrm>
        </p:spPr>
        <p:txBody>
          <a:bodyPr/>
          <a:lstStyle/>
          <a:p>
            <a:pPr lvl="0"/>
            <a:endParaRPr lang="en-US" noProof="0" smtClean="0"/>
          </a:p>
        </p:txBody>
      </p:sp>
    </p:spTree>
    <p:extLst>
      <p:ext uri="{BB962C8B-B14F-4D97-AF65-F5344CB8AC3E}">
        <p14:creationId xmlns:p14="http://schemas.microsoft.com/office/powerpoint/2010/main" val="113457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6"/>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125" b="0" cap="all" baseline="0">
                <a:solidFill>
                  <a:schemeClr val="tx2"/>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125" b="0" cap="all" baseline="0">
                <a:solidFill>
                  <a:schemeClr val="tx2"/>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022678E-214C-4CF8-97C7-95015FB02960}" type="datetime1">
              <a:rPr lang="en-US" smtClean="0"/>
              <a:t>5/26/2017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102273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55660E0-FA77-4473-A859-74127B089143}" type="datetime1">
              <a:rPr lang="en-US" smtClean="0"/>
              <a:t>5/26/2017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925815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188D7B8-9F07-4899-827D-5F3CFDDEB574}" type="datetime1">
              <a:rPr lang="en-US" smtClean="0"/>
              <a:t>5/26/2017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46865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2D5871-AB0F-4B3D-8861-97E78CB7B47E}" type="datetime1">
              <a:rPr lang="en-US" smtClean="0"/>
              <a:t>5/26/2017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475456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g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image" Target="../media/image1.gif"/><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theme" Target="../theme/theme2.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9144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6"/>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2" y="6459788"/>
            <a:ext cx="1854203" cy="365125"/>
          </a:xfrm>
          <a:prstGeom prst="rect">
            <a:avLst/>
          </a:prstGeom>
        </p:spPr>
        <p:txBody>
          <a:bodyPr vert="horz" lIns="91440" tIns="45720" rIns="91440" bIns="45720" rtlCol="0" anchor="ctr"/>
          <a:lstStyle>
            <a:lvl1pPr algn="l">
              <a:defRPr sz="506">
                <a:solidFill>
                  <a:srgbClr val="FFFFFF"/>
                </a:solidFill>
              </a:defRPr>
            </a:lvl1pPr>
          </a:lstStyle>
          <a:p>
            <a:fld id="{61146459-E3C3-4969-9224-5ED50B492D17}" type="datetime1">
              <a:rPr lang="en-US" smtClean="0"/>
              <a:t>5/26/2017</a:t>
            </a:fld>
            <a:endParaRPr lang="en-US"/>
          </a:p>
        </p:txBody>
      </p:sp>
      <p:sp>
        <p:nvSpPr>
          <p:cNvPr id="5" name="Footer Placeholder 4"/>
          <p:cNvSpPr>
            <a:spLocks noGrp="1"/>
          </p:cNvSpPr>
          <p:nvPr>
            <p:ph type="ftr" sz="quarter" idx="3"/>
          </p:nvPr>
        </p:nvSpPr>
        <p:spPr>
          <a:xfrm>
            <a:off x="2764640" y="6459788"/>
            <a:ext cx="3617103" cy="365125"/>
          </a:xfrm>
          <a:prstGeom prst="rect">
            <a:avLst/>
          </a:prstGeom>
        </p:spPr>
        <p:txBody>
          <a:bodyPr vert="horz" lIns="91440" tIns="45720" rIns="91440" bIns="45720" rtlCol="0" anchor="ctr"/>
          <a:lstStyle>
            <a:lvl1pPr algn="ctr">
              <a:defRPr sz="506"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5" y="6459788"/>
            <a:ext cx="984019" cy="365125"/>
          </a:xfrm>
          <a:prstGeom prst="rect">
            <a:avLst/>
          </a:prstGeom>
        </p:spPr>
        <p:txBody>
          <a:bodyPr vert="horz" lIns="91440" tIns="45720" rIns="91440" bIns="45720" rtlCol="0" anchor="ctr"/>
          <a:lstStyle>
            <a:lvl1pPr algn="r">
              <a:defRPr sz="591">
                <a:solidFill>
                  <a:srgbClr val="FFFFFF"/>
                </a:solidFill>
              </a:defRPr>
            </a:lvl1pPr>
          </a:lstStyle>
          <a:p>
            <a:fld id="{401CF334-2D5C-4859-84A6-CA7E6E43FAEB}"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7898881" y="215608"/>
            <a:ext cx="1104908" cy="882843"/>
          </a:xfrm>
          <a:prstGeom prst="rect">
            <a:avLst/>
          </a:prstGeom>
        </p:spPr>
      </p:pic>
    </p:spTree>
    <p:extLst>
      <p:ext uri="{BB962C8B-B14F-4D97-AF65-F5344CB8AC3E}">
        <p14:creationId xmlns:p14="http://schemas.microsoft.com/office/powerpoint/2010/main" val="322468862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663" r:id="rId11"/>
    <p:sldLayoutId id="2147483667" r:id="rId12"/>
    <p:sldLayoutId id="2147483668" r:id="rId13"/>
    <p:sldLayoutId id="2147483669" r:id="rId14"/>
    <p:sldLayoutId id="2147483670" r:id="rId15"/>
    <p:sldLayoutId id="2147483671" r:id="rId16"/>
    <p:sldLayoutId id="2147483672" r:id="rId17"/>
    <p:sldLayoutId id="2147483673" r:id="rId18"/>
    <p:sldLayoutId id="2147483674" r:id="rId19"/>
    <p:sldLayoutId id="2147483676" r:id="rId20"/>
    <p:sldLayoutId id="2147483677" r:id="rId21"/>
    <p:sldLayoutId id="2147483678" r:id="rId22"/>
    <p:sldLayoutId id="2147483682" r:id="rId23"/>
    <p:sldLayoutId id="2147483683" r:id="rId24"/>
    <p:sldLayoutId id="2147483684" r:id="rId25"/>
    <p:sldLayoutId id="2147483685" r:id="rId26"/>
    <p:sldLayoutId id="2147483709" r:id="rId27"/>
    <p:sldLayoutId id="2147483710"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514350" rtl="0" eaLnBrk="1" latinLnBrk="0" hangingPunct="1">
        <a:lnSpc>
          <a:spcPct val="85000"/>
        </a:lnSpc>
        <a:spcBef>
          <a:spcPct val="0"/>
        </a:spcBef>
        <a:buNone/>
        <a:defRPr sz="2700" kern="1200" spc="-28" baseline="0">
          <a:solidFill>
            <a:schemeClr val="tx1">
              <a:lumMod val="75000"/>
              <a:lumOff val="25000"/>
            </a:schemeClr>
          </a:solidFill>
          <a:latin typeface="+mj-lt"/>
          <a:ea typeface="+mj-ea"/>
          <a:cs typeface="+mj-cs"/>
        </a:defRPr>
      </a:lvl1pPr>
    </p:titleStyle>
    <p:bodyStyle>
      <a:lvl1pPr marL="51435" indent="-51435" algn="l" defTabSz="514350" rtl="0" eaLnBrk="1" latinLnBrk="0" hangingPunct="1">
        <a:lnSpc>
          <a:spcPct val="90000"/>
        </a:lnSpc>
        <a:spcBef>
          <a:spcPts val="675"/>
        </a:spcBef>
        <a:spcAft>
          <a:spcPts val="113"/>
        </a:spcAft>
        <a:buClr>
          <a:schemeClr val="accent1"/>
        </a:buClr>
        <a:buSzPct val="100000"/>
        <a:buFont typeface="Calibri" panose="020F0502020204030204" pitchFamily="34" charset="0"/>
        <a:buChar char=" "/>
        <a:defRPr sz="1125" kern="1200">
          <a:solidFill>
            <a:schemeClr val="tx1">
              <a:lumMod val="75000"/>
              <a:lumOff val="25000"/>
            </a:schemeClr>
          </a:solidFill>
          <a:latin typeface="+mn-lt"/>
          <a:ea typeface="+mn-ea"/>
          <a:cs typeface="+mn-cs"/>
        </a:defRPr>
      </a:lvl1pPr>
      <a:lvl2pPr marL="216027" indent="-102870" algn="l" defTabSz="514350" rtl="0" eaLnBrk="1" latinLnBrk="0" hangingPunct="1">
        <a:lnSpc>
          <a:spcPct val="90000"/>
        </a:lnSpc>
        <a:spcBef>
          <a:spcPts val="113"/>
        </a:spcBef>
        <a:spcAft>
          <a:spcPts val="225"/>
        </a:spcAft>
        <a:buClr>
          <a:schemeClr val="accent1"/>
        </a:buClr>
        <a:buFont typeface="Calibri" pitchFamily="34" charset="0"/>
        <a:buChar char="◦"/>
        <a:defRPr sz="1013" kern="1200">
          <a:solidFill>
            <a:schemeClr val="tx1">
              <a:lumMod val="75000"/>
              <a:lumOff val="25000"/>
            </a:schemeClr>
          </a:solidFill>
          <a:latin typeface="+mn-lt"/>
          <a:ea typeface="+mn-ea"/>
          <a:cs typeface="+mn-cs"/>
        </a:defRPr>
      </a:lvl2pPr>
      <a:lvl3pPr marL="31889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3pPr>
      <a:lvl4pPr marL="42176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4pPr>
      <a:lvl5pPr marL="52463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5pPr>
      <a:lvl6pPr marL="6187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6pPr>
      <a:lvl7pPr marL="7312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7pPr>
      <a:lvl8pPr marL="8437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8pPr>
      <a:lvl9pPr marL="9562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675">
                <a:solidFill>
                  <a:srgbClr val="FFFFFF"/>
                </a:solidFill>
              </a:defRPr>
            </a:lvl1pPr>
          </a:lstStyle>
          <a:p>
            <a:fld id="{61146459-E3C3-4969-9224-5ED50B492D17}" type="datetime1">
              <a:rPr lang="en-US" smtClean="0"/>
              <a:pPr/>
              <a:t>5/26/2017</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788">
                <a:solidFill>
                  <a:srgbClr val="FFFFFF"/>
                </a:solidFill>
              </a:defRPr>
            </a:lvl1pPr>
          </a:lstStyle>
          <a:p>
            <a:fld id="{401CF334-2D5C-4859-84A6-CA7E6E43FAEB}"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7898880" y="215606"/>
            <a:ext cx="1104908" cy="882843"/>
          </a:xfrm>
          <a:prstGeom prst="rect">
            <a:avLst/>
          </a:prstGeom>
        </p:spPr>
      </p:pic>
    </p:spTree>
    <p:extLst>
      <p:ext uri="{BB962C8B-B14F-4D97-AF65-F5344CB8AC3E}">
        <p14:creationId xmlns:p14="http://schemas.microsoft.com/office/powerpoint/2010/main" val="310371039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 id="2147483732" r:id="rId21"/>
    <p:sldLayoutId id="2147483733" r:id="rId22"/>
    <p:sldLayoutId id="2147483734" r:id="rId23"/>
    <p:sldLayoutId id="2147483735" r:id="rId24"/>
    <p:sldLayoutId id="2147483736" r:id="rId25"/>
    <p:sldLayoutId id="2147483737" r:id="rId26"/>
    <p:sldLayoutId id="2147483738"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gif"/><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0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0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1.xml"/><Relationship Id="rId1" Type="http://schemas.openxmlformats.org/officeDocument/2006/relationships/slideLayout" Target="../slideLayouts/slideLayout28.xml"/><Relationship Id="rId5" Type="http://schemas.openxmlformats.org/officeDocument/2006/relationships/image" Target="../media/image4.jpg"/><Relationship Id="rId4" Type="http://schemas.openxmlformats.org/officeDocument/2006/relationships/image" Target="../media/image91.png"/></Relationships>
</file>

<file path=ppt/slides/_rels/slide10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42.xml"/><Relationship Id="rId1" Type="http://schemas.openxmlformats.org/officeDocument/2006/relationships/slideLayout" Target="../slideLayouts/slideLayout28.xml"/><Relationship Id="rId5" Type="http://schemas.openxmlformats.org/officeDocument/2006/relationships/image" Target="../media/image4.jpg"/><Relationship Id="rId4" Type="http://schemas.openxmlformats.org/officeDocument/2006/relationships/image" Target="../media/image93.png"/></Relationships>
</file>

<file path=ppt/slides/_rels/slide10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94.png"/></Relationships>
</file>

<file path=ppt/slides/_rels/slide10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44.xml"/><Relationship Id="rId1" Type="http://schemas.openxmlformats.org/officeDocument/2006/relationships/slideLayout" Target="../slideLayouts/slideLayout28.xml"/><Relationship Id="rId4" Type="http://schemas.openxmlformats.org/officeDocument/2006/relationships/image" Target="../media/image4.jpg"/></Relationships>
</file>

<file path=ppt/slides/_rels/slide10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96.png"/><Relationship Id="rId1" Type="http://schemas.openxmlformats.org/officeDocument/2006/relationships/slideLayout" Target="../slideLayouts/slideLayout28.xml"/></Relationships>
</file>

<file path=ppt/slides/_rels/slide10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97.png"/><Relationship Id="rId1" Type="http://schemas.openxmlformats.org/officeDocument/2006/relationships/slideLayout" Target="../slideLayouts/slideLayout28.xml"/></Relationships>
</file>

<file path=ppt/slides/_rels/slide10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0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99.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01.gif"/><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13.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105.gif"/></Relationships>
</file>

<file path=ppt/slides/_rels/slide1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06.gif"/><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07.pn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08.gif"/><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gif"/><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19.xml.rels><?xml version="1.0" encoding="UTF-8" standalone="yes"?>
<Relationships xmlns="http://schemas.openxmlformats.org/package/2006/relationships"><Relationship Id="rId3" Type="http://schemas.openxmlformats.org/officeDocument/2006/relationships/image" Target="../media/image112.gif"/><Relationship Id="rId2" Type="http://schemas.openxmlformats.org/officeDocument/2006/relationships/image" Target="../media/image111.pn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3" Type="http://schemas.openxmlformats.org/officeDocument/2006/relationships/image" Target="../media/image114.gif"/><Relationship Id="rId2" Type="http://schemas.openxmlformats.org/officeDocument/2006/relationships/image" Target="../media/image113.pn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15.gif"/><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116.gif"/><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17.jpe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6.gi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gif"/><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gif"/><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gif"/><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3.gif"/><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gif"/><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gif"/><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46.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46.gif"/><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47.gif"/><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4.jp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4.jp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0.png"/><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4.jpg"/><Relationship Id="rId4" Type="http://schemas.openxmlformats.org/officeDocument/2006/relationships/image" Target="../media/image49.png"/></Relationships>
</file>

<file path=ppt/slides/_rels/slide5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4.jpg"/></Relationships>
</file>

<file path=ppt/slides/_rels/slide5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6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4.jpg"/></Relationships>
</file>

<file path=ppt/slides/_rels/slide6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4.png"/><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5.png"/><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6.png"/><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4.jpg"/></Relationships>
</file>

<file path=ppt/slides/_rels/slide6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5.png"/><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4.jpg"/></Relationships>
</file>

<file path=ppt/slides/_rels/slide6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5.png"/><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4.jpg"/><Relationship Id="rId4" Type="http://schemas.openxmlformats.org/officeDocument/2006/relationships/image" Target="../media/image69.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0.gif"/><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image" Target="../media/image4.jpg"/><Relationship Id="rId4" Type="http://schemas.openxmlformats.org/officeDocument/2006/relationships/image" Target="../media/image70.png"/></Relationships>
</file>

<file path=ppt/slides/_rels/slide7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4.jpg"/><Relationship Id="rId4" Type="http://schemas.openxmlformats.org/officeDocument/2006/relationships/image" Target="../media/image72.png"/></Relationships>
</file>

<file path=ppt/slides/_rels/slide74.x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7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1.xml"/><Relationship Id="rId1" Type="http://schemas.openxmlformats.org/officeDocument/2006/relationships/tags" Target="../tags/tag2.xml"/><Relationship Id="rId5" Type="http://schemas.openxmlformats.org/officeDocument/2006/relationships/image" Target="../media/image4.jpg"/><Relationship Id="rId4" Type="http://schemas.openxmlformats.org/officeDocument/2006/relationships/image" Target="../media/image74.pn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1.xml"/><Relationship Id="rId1" Type="http://schemas.openxmlformats.org/officeDocument/2006/relationships/tags" Target="../tags/tag3.xml"/><Relationship Id="rId5" Type="http://schemas.openxmlformats.org/officeDocument/2006/relationships/image" Target="../media/image4.jpg"/><Relationship Id="rId4" Type="http://schemas.openxmlformats.org/officeDocument/2006/relationships/image" Target="../media/image75.pn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1.xml"/><Relationship Id="rId1" Type="http://schemas.openxmlformats.org/officeDocument/2006/relationships/tags" Target="../tags/tag4.xml"/><Relationship Id="rId5" Type="http://schemas.openxmlformats.org/officeDocument/2006/relationships/image" Target="../media/image4.jpg"/><Relationship Id="rId4" Type="http://schemas.openxmlformats.org/officeDocument/2006/relationships/image" Target="../media/image74.pn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1.xml"/><Relationship Id="rId1" Type="http://schemas.openxmlformats.org/officeDocument/2006/relationships/tags" Target="../tags/tag5.xml"/><Relationship Id="rId6" Type="http://schemas.openxmlformats.org/officeDocument/2006/relationships/image" Target="../media/image4.jpg"/><Relationship Id="rId5" Type="http://schemas.openxmlformats.org/officeDocument/2006/relationships/image" Target="../media/image77.png"/><Relationship Id="rId4" Type="http://schemas.openxmlformats.org/officeDocument/2006/relationships/image" Target="../media/image7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11.pn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1.xml"/><Relationship Id="rId1" Type="http://schemas.openxmlformats.org/officeDocument/2006/relationships/tags" Target="../tags/tag6.xml"/><Relationship Id="rId5" Type="http://schemas.openxmlformats.org/officeDocument/2006/relationships/image" Target="../media/image4.jpg"/><Relationship Id="rId4" Type="http://schemas.openxmlformats.org/officeDocument/2006/relationships/image" Target="../media/image76.png"/></Relationships>
</file>

<file path=ppt/slides/_rels/slide8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1.xml"/><Relationship Id="rId1" Type="http://schemas.openxmlformats.org/officeDocument/2006/relationships/tags" Target="../tags/tag7.xml"/><Relationship Id="rId5" Type="http://schemas.openxmlformats.org/officeDocument/2006/relationships/image" Target="../media/image4.jpg"/><Relationship Id="rId4" Type="http://schemas.openxmlformats.org/officeDocument/2006/relationships/image" Target="../media/image78.png"/></Relationships>
</file>

<file path=ppt/slides/_rels/slide8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8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8.xml"/><Relationship Id="rId1" Type="http://schemas.openxmlformats.org/officeDocument/2006/relationships/slideLayout" Target="../slideLayouts/slideLayout11.xml"/><Relationship Id="rId4" Type="http://schemas.openxmlformats.org/officeDocument/2006/relationships/image" Target="../media/image4.jpg"/></Relationships>
</file>

<file path=ppt/slides/_rels/slide8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8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4.jpg"/></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1.xml"/><Relationship Id="rId1" Type="http://schemas.openxmlformats.org/officeDocument/2006/relationships/tags" Target="../tags/tag9.xml"/><Relationship Id="rId5" Type="http://schemas.openxmlformats.org/officeDocument/2006/relationships/image" Target="../media/image4.jpg"/><Relationship Id="rId4" Type="http://schemas.openxmlformats.org/officeDocument/2006/relationships/image" Target="../media/image81.png"/></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1.png"/><Relationship Id="rId1" Type="http://schemas.openxmlformats.org/officeDocument/2006/relationships/slideLayout" Target="../slideLayouts/slideLayout11.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1.xml"/><Relationship Id="rId1" Type="http://schemas.openxmlformats.org/officeDocument/2006/relationships/tags" Target="../tags/tag10.xml"/><Relationship Id="rId5" Type="http://schemas.openxmlformats.org/officeDocument/2006/relationships/image" Target="../media/image4.jpg"/><Relationship Id="rId4" Type="http://schemas.openxmlformats.org/officeDocument/2006/relationships/image" Target="../media/image81.png"/></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1.xml"/><Relationship Id="rId1" Type="http://schemas.openxmlformats.org/officeDocument/2006/relationships/tags" Target="../tags/tag11.xml"/><Relationship Id="rId5" Type="http://schemas.openxmlformats.org/officeDocument/2006/relationships/image" Target="../media/image4.jpg"/><Relationship Id="rId4" Type="http://schemas.openxmlformats.org/officeDocument/2006/relationships/image" Target="../media/image81.png"/></Relationships>
</file>

<file path=ppt/slides/_rels/slide9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82.gif"/><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95.xml.rels><?xml version="1.0" encoding="UTF-8" standalone="yes"?>
<Relationships xmlns="http://schemas.openxmlformats.org/package/2006/relationships"><Relationship Id="rId3" Type="http://schemas.openxmlformats.org/officeDocument/2006/relationships/image" Target="../media/image83.gif"/><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9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97.xml.rels><?xml version="1.0" encoding="UTF-8" standalone="yes"?>
<Relationships xmlns="http://schemas.openxmlformats.org/package/2006/relationships"><Relationship Id="rId3" Type="http://schemas.openxmlformats.org/officeDocument/2006/relationships/image" Target="../media/image85.gif"/><Relationship Id="rId2" Type="http://schemas.openxmlformats.org/officeDocument/2006/relationships/notesSlide" Target="../notesSlides/notesSlide37.xml"/><Relationship Id="rId1" Type="http://schemas.openxmlformats.org/officeDocument/2006/relationships/slideLayout" Target="../slideLayouts/slideLayout28.xml"/><Relationship Id="rId4" Type="http://schemas.openxmlformats.org/officeDocument/2006/relationships/image" Target="../media/image4.jpg"/></Relationships>
</file>

<file path=ppt/slides/_rels/slide98.xml.rels><?xml version="1.0" encoding="UTF-8" standalone="yes"?>
<Relationships xmlns="http://schemas.openxmlformats.org/package/2006/relationships"><Relationship Id="rId3" Type="http://schemas.openxmlformats.org/officeDocument/2006/relationships/image" Target="../media/image86.gif"/><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9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9.xml"/><Relationship Id="rId1" Type="http://schemas.openxmlformats.org/officeDocument/2006/relationships/slideLayout" Target="../slideLayouts/slideLayout28.xml"/><Relationship Id="rId5" Type="http://schemas.openxmlformats.org/officeDocument/2006/relationships/image" Target="../media/image4.jpg"/><Relationship Id="rId4" Type="http://schemas.openxmlformats.org/officeDocument/2006/relationships/image" Target="../media/image8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800099" y="3473450"/>
            <a:ext cx="8343901" cy="946150"/>
          </a:xfrm>
          <a:prstGeom prst="rect">
            <a:avLst/>
          </a:prstGeom>
          <a:effectLst>
            <a:glow rad="939800">
              <a:sysClr val="window" lastClr="FFFFFF">
                <a:alpha val="60000"/>
              </a:sysClr>
            </a:glow>
          </a:effectLst>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5000" b="1" dirty="0" err="1">
                <a:solidFill>
                  <a:srgbClr val="757575"/>
                </a:solidFill>
                <a:latin typeface="Calibri" panose="020F0502020204030204"/>
              </a:rPr>
              <a:t>iBanking</a:t>
            </a:r>
            <a:r>
              <a:rPr lang="en-US" sz="5000" b="1" dirty="0">
                <a:solidFill>
                  <a:srgbClr val="757575"/>
                </a:solidFill>
                <a:latin typeface="Calibri" panose="020F0502020204030204"/>
              </a:rPr>
              <a:t> – User’s Experience</a:t>
            </a:r>
            <a:endParaRPr lang="en-US" sz="5000" b="1" dirty="0" smtClean="0">
              <a:solidFill>
                <a:srgbClr val="757575"/>
              </a:solidFill>
              <a:latin typeface="Calibri" panose="020F0502020204030204"/>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5509" y="1838929"/>
            <a:ext cx="3261360" cy="1350264"/>
          </a:xfrm>
          <a:prstGeom prst="rect">
            <a:avLst/>
          </a:prstGeom>
        </p:spPr>
      </p:pic>
    </p:spTree>
    <p:extLst>
      <p:ext uri="{BB962C8B-B14F-4D97-AF65-F5344CB8AC3E}">
        <p14:creationId xmlns:p14="http://schemas.microsoft.com/office/powerpoint/2010/main" val="3478120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25977"/>
            <a:ext cx="7543800" cy="1450757"/>
          </a:xfrm>
        </p:spPr>
        <p:txBody>
          <a:bodyPr>
            <a:normAutofit/>
          </a:bodyPr>
          <a:lstStyle/>
          <a:p>
            <a:r>
              <a:rPr lang="en-US" sz="3000" dirty="0">
                <a:latin typeface="+mn-lt"/>
              </a:rPr>
              <a:t>Log In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912074"/>
            <a:ext cx="7530599" cy="3682792"/>
          </a:xfrm>
          <a:prstGeom prst="rect">
            <a:avLst/>
          </a:prstGeom>
          <a:ln w="38100">
            <a:solidFill>
              <a:schemeClr val="tx1"/>
            </a:solidFill>
          </a:ln>
        </p:spPr>
      </p:pic>
      <p:sp>
        <p:nvSpPr>
          <p:cNvPr id="5" name="TextBox 4"/>
          <p:cNvSpPr txBox="1"/>
          <p:nvPr/>
        </p:nvSpPr>
        <p:spPr>
          <a:xfrm>
            <a:off x="1765935" y="5763051"/>
            <a:ext cx="5657850" cy="369332"/>
          </a:xfrm>
          <a:prstGeom prst="rect">
            <a:avLst/>
          </a:prstGeom>
          <a:noFill/>
        </p:spPr>
        <p:txBody>
          <a:bodyPr wrap="square" rtlCol="0">
            <a:spAutoFit/>
          </a:bodyPr>
          <a:lstStyle/>
          <a:p>
            <a:pPr algn="ctr"/>
            <a:r>
              <a:rPr lang="en-US" dirty="0"/>
              <a:t>Users will enter User ID and click “Continue” </a:t>
            </a:r>
          </a:p>
        </p:txBody>
      </p:sp>
      <p:pic>
        <p:nvPicPr>
          <p:cNvPr id="6" name="Picture 2"/>
          <p:cNvPicPr>
            <a:picLocks noChangeAspect="1"/>
          </p:cNvPicPr>
          <p:nvPr/>
        </p:nvPicPr>
        <p:blipFill>
          <a:blip r:embed="rId3">
            <a:grayscl/>
            <a:biLevel thresh="50000"/>
            <a:extLst>
              <a:ext uri="{28A0092B-C50C-407E-A947-70E740481C1C}">
                <a14:useLocalDpi xmlns:a14="http://schemas.microsoft.com/office/drawing/2010/main" val="0"/>
              </a:ext>
            </a:extLst>
          </a:blip>
          <a:srcRect/>
          <a:stretch>
            <a:fillRect/>
          </a:stretch>
        </p:blipFill>
        <p:spPr bwMode="auto">
          <a:xfrm rot="2229262">
            <a:off x="7630445" y="4307058"/>
            <a:ext cx="541974" cy="469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395929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838200" y="1066800"/>
            <a:ext cx="7543800" cy="644367"/>
          </a:xfrm>
        </p:spPr>
        <p:txBody>
          <a:bodyPr>
            <a:normAutofit/>
          </a:bodyPr>
          <a:lstStyle/>
          <a:p>
            <a:r>
              <a:rPr lang="en-US" altLang="en-US" sz="3000" dirty="0">
                <a:latin typeface="+mn-lt"/>
              </a:rPr>
              <a:t>Spending: Transaction Details</a:t>
            </a:r>
          </a:p>
        </p:txBody>
      </p:sp>
      <p:sp>
        <p:nvSpPr>
          <p:cNvPr id="41987" name="TextBox 13"/>
          <p:cNvSpPr txBox="1">
            <a:spLocks noChangeArrowheads="1"/>
          </p:cNvSpPr>
          <p:nvPr/>
        </p:nvSpPr>
        <p:spPr bwMode="auto">
          <a:xfrm>
            <a:off x="6096000" y="1828800"/>
            <a:ext cx="2438400" cy="2862322"/>
          </a:xfrm>
          <a:prstGeom prst="rect">
            <a:avLst/>
          </a:prstGeom>
          <a:solidFill>
            <a:schemeClr val="bg1"/>
          </a:solidFill>
          <a:ln w="25400">
            <a:solidFill>
              <a:schemeClr val="tx1"/>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latin typeface="+mn-lt"/>
              </a:rPr>
              <a:t>When editing a category, users may choose the option to apply to all future matching transactions.  If selected, all future transactions with same description would be systematically assigned to that category.</a:t>
            </a:r>
          </a:p>
        </p:txBody>
      </p:sp>
      <p:pic>
        <p:nvPicPr>
          <p:cNvPr id="419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567" y="1828800"/>
            <a:ext cx="4938033" cy="4262112"/>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3" name="Straight Arrow Connector 2"/>
          <p:cNvCxnSpPr/>
          <p:nvPr/>
        </p:nvCxnSpPr>
        <p:spPr>
          <a:xfrm>
            <a:off x="3962400" y="4343400"/>
            <a:ext cx="467916" cy="177998"/>
          </a:xfrm>
          <a:prstGeom prst="straightConnector1">
            <a:avLst/>
          </a:prstGeom>
          <a:ln w="381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1668157048"/>
      </p:ext>
    </p:extLst>
  </p:cSld>
  <p:clrMapOvr>
    <a:masterClrMapping/>
  </p:clrMapOvr>
  <p:transition spd="slow"/>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603" y="1930687"/>
            <a:ext cx="5633177" cy="2533994"/>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3011" name="Title 1"/>
          <p:cNvSpPr>
            <a:spLocks noGrp="1"/>
          </p:cNvSpPr>
          <p:nvPr>
            <p:ph type="title"/>
          </p:nvPr>
        </p:nvSpPr>
        <p:spPr>
          <a:xfrm>
            <a:off x="762000" y="977235"/>
            <a:ext cx="7543800" cy="670563"/>
          </a:xfrm>
        </p:spPr>
        <p:txBody>
          <a:bodyPr>
            <a:normAutofit/>
          </a:bodyPr>
          <a:lstStyle/>
          <a:p>
            <a:r>
              <a:rPr lang="en-US" altLang="en-US" sz="3000" dirty="0">
                <a:latin typeface="+mn-lt"/>
              </a:rPr>
              <a:t>Spending: Transaction Details</a:t>
            </a:r>
          </a:p>
        </p:txBody>
      </p:sp>
      <p:sp>
        <p:nvSpPr>
          <p:cNvPr id="58374" name="TextBox 13"/>
          <p:cNvSpPr txBox="1">
            <a:spLocks noChangeArrowheads="1"/>
          </p:cNvSpPr>
          <p:nvPr/>
        </p:nvSpPr>
        <p:spPr bwMode="auto">
          <a:xfrm>
            <a:off x="6706239" y="2323875"/>
            <a:ext cx="2165831" cy="1077218"/>
          </a:xfrm>
          <a:prstGeom prst="rect">
            <a:avLst/>
          </a:prstGeom>
          <a:solidFill>
            <a:schemeClr val="bg1"/>
          </a:solidFill>
          <a:ln w="25400">
            <a:solidFill>
              <a:schemeClr val="tx1"/>
            </a:solidFill>
            <a:miter lim="800000"/>
            <a:headEnd/>
            <a:tailEnd/>
          </a:ln>
        </p:spPr>
        <p:txBody>
          <a:bodyPr>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eaLnBrk="1" hangingPunct="1">
              <a:defRPr/>
            </a:pPr>
            <a:r>
              <a:rPr lang="en-US" sz="1600" dirty="0">
                <a:latin typeface="+mn-lt"/>
              </a:rPr>
              <a:t>User can also split a transaction across more than 1 category, as well as add internal notes.</a:t>
            </a:r>
            <a:endParaRPr lang="en-US" sz="1600" dirty="0">
              <a:solidFill>
                <a:schemeClr val="tx2">
                  <a:lumMod val="75000"/>
                </a:schemeClr>
              </a:solidFill>
              <a:latin typeface="+mn-lt"/>
            </a:endParaRPr>
          </a:p>
        </p:txBody>
      </p:sp>
      <p:cxnSp>
        <p:nvCxnSpPr>
          <p:cNvPr id="3" name="Straight Arrow Connector 2"/>
          <p:cNvCxnSpPr/>
          <p:nvPr/>
        </p:nvCxnSpPr>
        <p:spPr>
          <a:xfrm flipV="1">
            <a:off x="846856" y="3060878"/>
            <a:ext cx="331979" cy="273318"/>
          </a:xfrm>
          <a:prstGeom prst="straightConnector1">
            <a:avLst/>
          </a:prstGeom>
          <a:ln w="381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4301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1991" y="3505200"/>
            <a:ext cx="5400198" cy="2464963"/>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4" name="TextBox 13"/>
          <p:cNvSpPr txBox="1">
            <a:spLocks noChangeArrowheads="1"/>
          </p:cNvSpPr>
          <p:nvPr/>
        </p:nvSpPr>
        <p:spPr bwMode="auto">
          <a:xfrm>
            <a:off x="304800" y="4368605"/>
            <a:ext cx="3298589" cy="1569660"/>
          </a:xfrm>
          <a:prstGeom prst="rect">
            <a:avLst/>
          </a:prstGeom>
          <a:solidFill>
            <a:schemeClr val="bg1"/>
          </a:solidFill>
          <a:ln w="25400">
            <a:solidFill>
              <a:schemeClr val="tx1"/>
            </a:solidFill>
            <a:miter lim="800000"/>
            <a:headEnd/>
            <a:tailEnd/>
          </a:ln>
        </p:spPr>
        <p:txBody>
          <a:bodyPr wrap="square">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eaLnBrk="1" hangingPunct="1">
              <a:defRPr/>
            </a:pPr>
            <a:r>
              <a:rPr lang="en-US" sz="1600" dirty="0">
                <a:latin typeface="+mn-lt"/>
              </a:rPr>
              <a:t>User enters the amount to be designated to a different category and selects the appropriate category from the drop-down.</a:t>
            </a:r>
          </a:p>
          <a:p>
            <a:pPr eaLnBrk="1" hangingPunct="1">
              <a:defRPr/>
            </a:pPr>
            <a:r>
              <a:rPr lang="en-US" sz="1600" dirty="0">
                <a:solidFill>
                  <a:schemeClr val="tx2">
                    <a:lumMod val="75000"/>
                  </a:schemeClr>
                </a:solidFill>
                <a:latin typeface="+mn-lt"/>
              </a:rPr>
              <a:t>Transaction may be split into additional categories, if needed.</a:t>
            </a:r>
          </a:p>
        </p:txBody>
      </p:sp>
      <p:sp>
        <p:nvSpPr>
          <p:cNvPr id="11" name="Rectangle 10"/>
          <p:cNvSpPr/>
          <p:nvPr/>
        </p:nvSpPr>
        <p:spPr>
          <a:xfrm>
            <a:off x="5096919" y="5072298"/>
            <a:ext cx="3091990" cy="198239"/>
          </a:xfrm>
          <a:prstGeom prst="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520166889"/>
      </p:ext>
    </p:extLst>
  </p:cSld>
  <p:clrMapOvr>
    <a:masterClrMapping/>
  </p:clrMapOvr>
  <p:transition spd="slow"/>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935126"/>
            <a:ext cx="4968103" cy="3979713"/>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4035" name="Title 1"/>
          <p:cNvSpPr>
            <a:spLocks noGrp="1"/>
          </p:cNvSpPr>
          <p:nvPr>
            <p:ph type="title"/>
          </p:nvPr>
        </p:nvSpPr>
        <p:spPr>
          <a:xfrm>
            <a:off x="838200" y="1066800"/>
            <a:ext cx="7543800" cy="594363"/>
          </a:xfrm>
        </p:spPr>
        <p:txBody>
          <a:bodyPr>
            <a:normAutofit/>
          </a:bodyPr>
          <a:lstStyle/>
          <a:p>
            <a:r>
              <a:rPr lang="en-US" altLang="en-US" sz="3000" dirty="0">
                <a:latin typeface="+mn-lt"/>
              </a:rPr>
              <a:t>Spending: Income Statement</a:t>
            </a:r>
          </a:p>
        </p:txBody>
      </p:sp>
      <p:sp>
        <p:nvSpPr>
          <p:cNvPr id="59396" name="TextBox 8"/>
          <p:cNvSpPr txBox="1">
            <a:spLocks noChangeArrowheads="1"/>
          </p:cNvSpPr>
          <p:nvPr/>
        </p:nvSpPr>
        <p:spPr bwMode="auto">
          <a:xfrm>
            <a:off x="6133096" y="1905000"/>
            <a:ext cx="2116936" cy="2800767"/>
          </a:xfrm>
          <a:prstGeom prst="rect">
            <a:avLst/>
          </a:prstGeom>
          <a:solidFill>
            <a:schemeClr val="bg1"/>
          </a:solidFill>
          <a:ln w="25400">
            <a:solidFill>
              <a:schemeClr val="tx1"/>
            </a:solidFill>
            <a:miter lim="800000"/>
            <a:headEnd/>
            <a:tailEnd/>
          </a:ln>
        </p:spPr>
        <p:txBody>
          <a:bodyPr>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eaLnBrk="1" hangingPunct="1">
              <a:defRPr/>
            </a:pPr>
            <a:r>
              <a:rPr lang="en-US" sz="1600" dirty="0">
                <a:latin typeface="+mn-lt"/>
              </a:rPr>
              <a:t>The Transaction Details are totaled each month for all accounts and then listed under the Income Statement as either </a:t>
            </a:r>
            <a:r>
              <a:rPr lang="en-US" sz="1600" dirty="0">
                <a:solidFill>
                  <a:schemeClr val="tx2">
                    <a:lumMod val="75000"/>
                  </a:schemeClr>
                </a:solidFill>
                <a:latin typeface="+mn-lt"/>
              </a:rPr>
              <a:t>Income</a:t>
            </a:r>
            <a:r>
              <a:rPr lang="en-US" sz="1600" dirty="0">
                <a:solidFill>
                  <a:schemeClr val="accent1">
                    <a:lumMod val="50000"/>
                  </a:schemeClr>
                </a:solidFill>
                <a:latin typeface="+mn-lt"/>
              </a:rPr>
              <a:t> </a:t>
            </a:r>
            <a:r>
              <a:rPr lang="en-US" sz="1600" dirty="0">
                <a:latin typeface="+mn-lt"/>
              </a:rPr>
              <a:t>or </a:t>
            </a:r>
            <a:r>
              <a:rPr lang="en-US" sz="1600" dirty="0">
                <a:solidFill>
                  <a:schemeClr val="tx2">
                    <a:lumMod val="75000"/>
                  </a:schemeClr>
                </a:solidFill>
                <a:latin typeface="+mn-lt"/>
              </a:rPr>
              <a:t>Expenses</a:t>
            </a:r>
            <a:r>
              <a:rPr lang="en-US" sz="1600" dirty="0">
                <a:latin typeface="+mn-lt"/>
              </a:rPr>
              <a:t>.</a:t>
            </a:r>
          </a:p>
          <a:p>
            <a:pPr eaLnBrk="1" hangingPunct="1">
              <a:defRPr/>
            </a:pPr>
            <a:endParaRPr lang="en-US" sz="1600" dirty="0">
              <a:latin typeface="+mn-lt"/>
            </a:endParaRPr>
          </a:p>
          <a:p>
            <a:pPr eaLnBrk="1" hangingPunct="1">
              <a:defRPr/>
            </a:pPr>
            <a:r>
              <a:rPr lang="en-US" sz="1600" dirty="0">
                <a:solidFill>
                  <a:schemeClr val="tx2">
                    <a:lumMod val="75000"/>
                  </a:schemeClr>
                </a:solidFill>
                <a:latin typeface="+mn-lt"/>
              </a:rPr>
              <a:t>users can view transaction details for a specific line item</a:t>
            </a:r>
            <a:r>
              <a:rPr lang="en-US" sz="900" dirty="0">
                <a:solidFill>
                  <a:schemeClr val="tx2">
                    <a:lumMod val="75000"/>
                  </a:schemeClr>
                </a:solidFill>
                <a:latin typeface="+mn-lt"/>
              </a:rPr>
              <a:t>.</a:t>
            </a:r>
          </a:p>
        </p:txBody>
      </p:sp>
      <p:cxnSp>
        <p:nvCxnSpPr>
          <p:cNvPr id="3" name="Straight Arrow Connector 2"/>
          <p:cNvCxnSpPr/>
          <p:nvPr/>
        </p:nvCxnSpPr>
        <p:spPr bwMode="auto">
          <a:xfrm flipH="1">
            <a:off x="4996364" y="3828943"/>
            <a:ext cx="382096" cy="251635"/>
          </a:xfrm>
          <a:prstGeom prst="straightConnector1">
            <a:avLst/>
          </a:prstGeom>
          <a:solidFill>
            <a:srgbClr val="F04141"/>
          </a:solidFill>
          <a:ln w="38100" cap="flat" cmpd="sng" algn="ctr">
            <a:solidFill>
              <a:schemeClr val="accent6">
                <a:lumMod val="50000"/>
              </a:schemeClr>
            </a:solidFill>
            <a:prstDash val="solid"/>
            <a:round/>
            <a:headEnd type="none" w="med" len="med"/>
            <a:tailEnd type="arrow"/>
          </a:ln>
          <a:effectLst/>
        </p:spPr>
      </p:cxnSp>
      <p:pic>
        <p:nvPicPr>
          <p:cNvPr id="44038"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8246" y="4825497"/>
            <a:ext cx="5881974" cy="1294322"/>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13817307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443" y="1868284"/>
            <a:ext cx="5464913" cy="4379122"/>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5059" name="Title 1"/>
          <p:cNvSpPr>
            <a:spLocks noGrp="1"/>
          </p:cNvSpPr>
          <p:nvPr>
            <p:ph type="title"/>
          </p:nvPr>
        </p:nvSpPr>
        <p:spPr>
          <a:xfrm>
            <a:off x="762000" y="1066800"/>
            <a:ext cx="7543800" cy="590791"/>
          </a:xfrm>
        </p:spPr>
        <p:txBody>
          <a:bodyPr>
            <a:normAutofit/>
          </a:bodyPr>
          <a:lstStyle/>
          <a:p>
            <a:r>
              <a:rPr lang="en-US" altLang="en-US" sz="3000" dirty="0">
                <a:latin typeface="+mn-lt"/>
              </a:rPr>
              <a:t>Spending:  Income Statement</a:t>
            </a:r>
          </a:p>
        </p:txBody>
      </p:sp>
      <p:sp>
        <p:nvSpPr>
          <p:cNvPr id="60420" name="TextBox 5"/>
          <p:cNvSpPr txBox="1">
            <a:spLocks noChangeArrowheads="1"/>
          </p:cNvSpPr>
          <p:nvPr/>
        </p:nvSpPr>
        <p:spPr bwMode="auto">
          <a:xfrm>
            <a:off x="6553200" y="1833340"/>
            <a:ext cx="2209800" cy="1323439"/>
          </a:xfrm>
          <a:prstGeom prst="rect">
            <a:avLst/>
          </a:prstGeom>
          <a:solidFill>
            <a:schemeClr val="bg1"/>
          </a:solidFill>
          <a:ln w="25400">
            <a:solidFill>
              <a:schemeClr val="tx1"/>
            </a:solidFill>
            <a:miter lim="800000"/>
            <a:headEnd/>
            <a:tailEnd/>
          </a:ln>
        </p:spPr>
        <p:txBody>
          <a:bodyPr wrap="square">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lgn="ctr" eaLnBrk="1" hangingPunct="1">
              <a:defRPr/>
            </a:pPr>
            <a:r>
              <a:rPr lang="en-US" sz="1600" b="1" dirty="0" smtClean="0">
                <a:solidFill>
                  <a:schemeClr val="tx2">
                    <a:lumMod val="75000"/>
                  </a:schemeClr>
                </a:solidFill>
              </a:rPr>
              <a:t>Income</a:t>
            </a:r>
            <a:r>
              <a:rPr lang="en-US" sz="1600" b="1" dirty="0" smtClean="0">
                <a:solidFill>
                  <a:schemeClr val="accent2">
                    <a:lumMod val="90000"/>
                    <a:lumOff val="10000"/>
                  </a:schemeClr>
                </a:solidFill>
              </a:rPr>
              <a:t> </a:t>
            </a:r>
            <a:r>
              <a:rPr lang="en-US" sz="1600" b="1" dirty="0" smtClean="0"/>
              <a:t>– </a:t>
            </a:r>
            <a:r>
              <a:rPr lang="en-US" sz="1600" b="1" dirty="0" smtClean="0">
                <a:solidFill>
                  <a:srgbClr val="7030A0"/>
                </a:solidFill>
              </a:rPr>
              <a:t>Expenses = </a:t>
            </a:r>
            <a:r>
              <a:rPr lang="en-US" sz="1600" b="1" dirty="0" smtClean="0">
                <a:solidFill>
                  <a:schemeClr val="accent6">
                    <a:lumMod val="50000"/>
                  </a:schemeClr>
                </a:solidFill>
              </a:rPr>
              <a:t>Net Income</a:t>
            </a:r>
          </a:p>
          <a:p>
            <a:pPr algn="ctr" eaLnBrk="1" hangingPunct="1">
              <a:defRPr/>
            </a:pPr>
            <a:endParaRPr lang="en-US" sz="1600" b="1" dirty="0" smtClean="0">
              <a:solidFill>
                <a:schemeClr val="accent6">
                  <a:lumMod val="50000"/>
                </a:schemeClr>
              </a:solidFill>
            </a:endParaRPr>
          </a:p>
          <a:p>
            <a:pPr eaLnBrk="1" hangingPunct="1">
              <a:defRPr/>
            </a:pPr>
            <a:r>
              <a:rPr lang="en-US" sz="1600" b="1" dirty="0" smtClean="0"/>
              <a:t>Cash flow can also be tracked.</a:t>
            </a:r>
            <a:endParaRPr lang="en-US" sz="1600" b="1" dirty="0"/>
          </a:p>
        </p:txBody>
      </p:sp>
      <p:cxnSp>
        <p:nvCxnSpPr>
          <p:cNvPr id="3" name="Straight Arrow Connector 2"/>
          <p:cNvCxnSpPr/>
          <p:nvPr/>
        </p:nvCxnSpPr>
        <p:spPr>
          <a:xfrm flipH="1">
            <a:off x="1371601" y="2971800"/>
            <a:ext cx="457199" cy="265792"/>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4506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7793" y="3334458"/>
            <a:ext cx="5279395" cy="2919415"/>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5" name="Straight Arrow Connector 4"/>
          <p:cNvCxnSpPr/>
          <p:nvPr/>
        </p:nvCxnSpPr>
        <p:spPr>
          <a:xfrm flipH="1">
            <a:off x="3620686" y="3801763"/>
            <a:ext cx="494114" cy="302035"/>
          </a:xfrm>
          <a:prstGeom prst="straightConnector1">
            <a:avLst/>
          </a:prstGeom>
          <a:ln w="381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0421" name="Rounded Rectangle 6"/>
          <p:cNvSpPr>
            <a:spLocks noChangeArrowheads="1"/>
          </p:cNvSpPr>
          <p:nvPr/>
        </p:nvSpPr>
        <p:spPr bwMode="auto">
          <a:xfrm>
            <a:off x="2807793" y="4267200"/>
            <a:ext cx="5279395" cy="307924"/>
          </a:xfrm>
          <a:prstGeom prst="roundRect">
            <a:avLst>
              <a:gd name="adj" fmla="val 16667"/>
            </a:avLst>
          </a:prstGeom>
          <a:noFill/>
          <a:ln w="38100">
            <a:solidFill>
              <a:schemeClr val="accent6">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defRPr/>
            </a:pPr>
            <a:endParaRPr lang="en-US" sz="1013"/>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772115813"/>
      </p:ext>
    </p:extLst>
  </p:cSld>
  <p:clrMapOvr>
    <a:masterClrMapping/>
  </p:clrMapOvr>
  <p:transition spd="slow"/>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djohnson\AppData\Local\Temp\SNAGHTML2411ed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030" y="2194165"/>
            <a:ext cx="5966824" cy="3570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itle 1"/>
          <p:cNvSpPr>
            <a:spLocks noGrp="1"/>
          </p:cNvSpPr>
          <p:nvPr>
            <p:ph type="title"/>
          </p:nvPr>
        </p:nvSpPr>
        <p:spPr>
          <a:xfrm>
            <a:off x="838200" y="1219200"/>
            <a:ext cx="7543800" cy="518163"/>
          </a:xfrm>
        </p:spPr>
        <p:txBody>
          <a:bodyPr>
            <a:normAutofit/>
          </a:bodyPr>
          <a:lstStyle/>
          <a:p>
            <a:r>
              <a:rPr lang="en-US" altLang="en-US" sz="3000" dirty="0">
                <a:latin typeface="+mn-lt"/>
              </a:rPr>
              <a:t>Spending:  Savings Goals</a:t>
            </a:r>
          </a:p>
        </p:txBody>
      </p:sp>
      <p:sp>
        <p:nvSpPr>
          <p:cNvPr id="60420" name="TextBox 5"/>
          <p:cNvSpPr txBox="1">
            <a:spLocks noChangeArrowheads="1"/>
          </p:cNvSpPr>
          <p:nvPr/>
        </p:nvSpPr>
        <p:spPr bwMode="auto">
          <a:xfrm>
            <a:off x="7091525" y="2661612"/>
            <a:ext cx="1793074" cy="2554545"/>
          </a:xfrm>
          <a:prstGeom prst="rect">
            <a:avLst/>
          </a:prstGeom>
          <a:solidFill>
            <a:schemeClr val="bg1"/>
          </a:solidFill>
          <a:ln w="25400">
            <a:solidFill>
              <a:schemeClr val="tx1"/>
            </a:solidFill>
            <a:miter lim="800000"/>
            <a:headEnd/>
            <a:tailEnd/>
          </a:ln>
        </p:spPr>
        <p:txBody>
          <a:bodyPr wrap="square">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eaLnBrk="1" hangingPunct="1">
              <a:defRPr/>
            </a:pPr>
            <a:r>
              <a:rPr lang="en-US" sz="1600" dirty="0">
                <a:latin typeface="+mn-lt"/>
              </a:rPr>
              <a:t>users can set up savings goals by selecting “Savings Goals” tab or link in Savings Goals bar.</a:t>
            </a:r>
          </a:p>
          <a:p>
            <a:pPr eaLnBrk="1" hangingPunct="1">
              <a:defRPr/>
            </a:pPr>
            <a:endParaRPr lang="en-US" sz="1600" dirty="0">
              <a:solidFill>
                <a:schemeClr val="tx2">
                  <a:lumMod val="75000"/>
                </a:schemeClr>
              </a:solidFill>
              <a:latin typeface="+mn-lt"/>
            </a:endParaRPr>
          </a:p>
          <a:p>
            <a:pPr eaLnBrk="1" hangingPunct="1">
              <a:defRPr/>
            </a:pPr>
            <a:r>
              <a:rPr lang="en-US" sz="1600" dirty="0">
                <a:solidFill>
                  <a:schemeClr val="tx2">
                    <a:lumMod val="75000"/>
                  </a:schemeClr>
                </a:solidFill>
                <a:latin typeface="+mn-lt"/>
              </a:rPr>
              <a:t>Up to 2 goals can display on the Savings Goals bar. </a:t>
            </a:r>
          </a:p>
        </p:txBody>
      </p:sp>
      <p:cxnSp>
        <p:nvCxnSpPr>
          <p:cNvPr id="3" name="Straight Arrow Connector 2"/>
          <p:cNvCxnSpPr/>
          <p:nvPr/>
        </p:nvCxnSpPr>
        <p:spPr>
          <a:xfrm flipH="1" flipV="1">
            <a:off x="4724400" y="2438401"/>
            <a:ext cx="381000" cy="304799"/>
          </a:xfrm>
          <a:prstGeom prst="straightConnector1">
            <a:avLst/>
          </a:prstGeom>
          <a:ln w="381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6328032" y="4724400"/>
            <a:ext cx="453768" cy="219075"/>
          </a:xfrm>
          <a:prstGeom prst="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1553733385"/>
      </p:ext>
    </p:extLst>
  </p:cSld>
  <p:clrMapOvr>
    <a:masterClrMapping/>
  </p:clrMapOvr>
  <p:transition spd="slow"/>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6983" y="1857793"/>
            <a:ext cx="4373238" cy="4314407"/>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8131" name="Title 1"/>
          <p:cNvSpPr>
            <a:spLocks noGrp="1"/>
          </p:cNvSpPr>
          <p:nvPr>
            <p:ph type="title"/>
          </p:nvPr>
        </p:nvSpPr>
        <p:spPr>
          <a:xfrm>
            <a:off x="838200" y="1143000"/>
            <a:ext cx="7543800" cy="518163"/>
          </a:xfrm>
        </p:spPr>
        <p:txBody>
          <a:bodyPr>
            <a:normAutofit/>
          </a:bodyPr>
          <a:lstStyle/>
          <a:p>
            <a:r>
              <a:rPr lang="en-US" altLang="en-US" sz="3000" dirty="0">
                <a:latin typeface="+mn-lt"/>
              </a:rPr>
              <a:t>Spending: Budget</a:t>
            </a:r>
          </a:p>
        </p:txBody>
      </p:sp>
      <p:sp>
        <p:nvSpPr>
          <p:cNvPr id="61444" name="TextBox 7"/>
          <p:cNvSpPr txBox="1">
            <a:spLocks noChangeArrowheads="1"/>
          </p:cNvSpPr>
          <p:nvPr/>
        </p:nvSpPr>
        <p:spPr bwMode="auto">
          <a:xfrm>
            <a:off x="6172200" y="2395111"/>
            <a:ext cx="2590800" cy="3046988"/>
          </a:xfrm>
          <a:prstGeom prst="rect">
            <a:avLst/>
          </a:prstGeom>
          <a:solidFill>
            <a:schemeClr val="bg1"/>
          </a:solidFill>
          <a:ln w="25400">
            <a:solidFill>
              <a:schemeClr val="tx1"/>
            </a:solidFill>
            <a:miter lim="800000"/>
            <a:headEnd/>
            <a:tailEnd/>
          </a:ln>
        </p:spPr>
        <p:txBody>
          <a:bodyPr wrap="square">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eaLnBrk="1" hangingPunct="1">
              <a:defRPr/>
            </a:pPr>
            <a:r>
              <a:rPr lang="en-US" sz="1600" dirty="0">
                <a:latin typeface="+mn-lt"/>
              </a:rPr>
              <a:t>users can set up and edit budget amounts for various expenses and incomes by selecting the “Budget” tab or “Manage” link on the Budget bar.</a:t>
            </a:r>
          </a:p>
          <a:p>
            <a:pPr eaLnBrk="1" hangingPunct="1">
              <a:defRPr/>
            </a:pPr>
            <a:endParaRPr lang="en-US" sz="1600" dirty="0">
              <a:latin typeface="+mn-lt"/>
            </a:endParaRPr>
          </a:p>
          <a:p>
            <a:pPr eaLnBrk="1" hangingPunct="1">
              <a:defRPr/>
            </a:pPr>
            <a:r>
              <a:rPr lang="en-US" sz="1600" dirty="0">
                <a:solidFill>
                  <a:schemeClr val="tx2">
                    <a:lumMod val="75000"/>
                  </a:schemeClr>
                </a:solidFill>
                <a:latin typeface="+mn-lt"/>
              </a:rPr>
              <a:t>Standard categories are provided by the system but users can also add categories for personal tracking purposes.  </a:t>
            </a:r>
          </a:p>
        </p:txBody>
      </p:sp>
      <p:sp>
        <p:nvSpPr>
          <p:cNvPr id="5" name="Rectangle 4"/>
          <p:cNvSpPr/>
          <p:nvPr/>
        </p:nvSpPr>
        <p:spPr>
          <a:xfrm>
            <a:off x="5268433" y="5213499"/>
            <a:ext cx="455411" cy="228600"/>
          </a:xfrm>
          <a:prstGeom prst="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a:p>
        </p:txBody>
      </p:sp>
      <p:cxnSp>
        <p:nvCxnSpPr>
          <p:cNvPr id="3" name="Straight Arrow Connector 2"/>
          <p:cNvCxnSpPr/>
          <p:nvPr/>
        </p:nvCxnSpPr>
        <p:spPr>
          <a:xfrm flipH="1" flipV="1">
            <a:off x="2895601" y="2010072"/>
            <a:ext cx="380999" cy="275928"/>
          </a:xfrm>
          <a:prstGeom prst="straightConnector1">
            <a:avLst/>
          </a:prstGeom>
          <a:ln w="381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100522854"/>
      </p:ext>
    </p:extLst>
  </p:cSld>
  <p:clrMapOvr>
    <a:masterClrMapping/>
  </p:clrMapOvr>
  <p:transition spd="slow"/>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762000" y="1066800"/>
            <a:ext cx="7543800" cy="594363"/>
          </a:xfrm>
        </p:spPr>
        <p:txBody>
          <a:bodyPr>
            <a:normAutofit/>
          </a:bodyPr>
          <a:lstStyle/>
          <a:p>
            <a:r>
              <a:rPr lang="en-US" altLang="en-US" sz="3000" dirty="0">
                <a:latin typeface="+mn-lt"/>
              </a:rPr>
              <a:t>Spending: Budget Sample</a:t>
            </a:r>
          </a:p>
        </p:txBody>
      </p:sp>
      <p:sp>
        <p:nvSpPr>
          <p:cNvPr id="61444" name="TextBox 7"/>
          <p:cNvSpPr txBox="1">
            <a:spLocks noChangeArrowheads="1"/>
          </p:cNvSpPr>
          <p:nvPr/>
        </p:nvSpPr>
        <p:spPr bwMode="auto">
          <a:xfrm>
            <a:off x="6705600" y="2175129"/>
            <a:ext cx="2286000" cy="3785652"/>
          </a:xfrm>
          <a:prstGeom prst="rect">
            <a:avLst/>
          </a:prstGeom>
          <a:solidFill>
            <a:schemeClr val="bg1"/>
          </a:solidFill>
          <a:ln w="25400">
            <a:solidFill>
              <a:schemeClr val="tx1"/>
            </a:solidFill>
            <a:miter lim="800000"/>
            <a:headEnd/>
            <a:tailEnd/>
          </a:ln>
        </p:spPr>
        <p:txBody>
          <a:bodyPr wrap="square">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eaLnBrk="1" hangingPunct="1">
              <a:defRPr/>
            </a:pPr>
            <a:r>
              <a:rPr lang="en-US" sz="1600" dirty="0">
                <a:latin typeface="+mn-lt"/>
              </a:rPr>
              <a:t>When a user first comes to the Budget page the system will display the current month’s budget information.</a:t>
            </a:r>
          </a:p>
          <a:p>
            <a:pPr eaLnBrk="1" hangingPunct="1">
              <a:defRPr/>
            </a:pPr>
            <a:endParaRPr lang="en-US" sz="1600" dirty="0">
              <a:solidFill>
                <a:schemeClr val="accent1">
                  <a:lumMod val="50000"/>
                </a:schemeClr>
              </a:solidFill>
              <a:latin typeface="+mn-lt"/>
            </a:endParaRPr>
          </a:p>
          <a:p>
            <a:pPr eaLnBrk="1" hangingPunct="1">
              <a:defRPr/>
            </a:pPr>
            <a:r>
              <a:rPr lang="en-US" sz="1600" dirty="0">
                <a:solidFill>
                  <a:schemeClr val="tx2">
                    <a:lumMod val="75000"/>
                  </a:schemeClr>
                </a:solidFill>
                <a:latin typeface="+mn-lt"/>
              </a:rPr>
              <a:t>Users can also select a previous month to obtain historical budget information.</a:t>
            </a:r>
          </a:p>
          <a:p>
            <a:pPr eaLnBrk="1" hangingPunct="1">
              <a:defRPr/>
            </a:pPr>
            <a:endParaRPr lang="en-US" sz="1600" dirty="0">
              <a:solidFill>
                <a:schemeClr val="tx2">
                  <a:lumMod val="75000"/>
                </a:schemeClr>
              </a:solidFill>
              <a:latin typeface="+mn-lt"/>
            </a:endParaRPr>
          </a:p>
          <a:p>
            <a:pPr eaLnBrk="1" hangingPunct="1">
              <a:defRPr/>
            </a:pPr>
            <a:r>
              <a:rPr lang="en-US" sz="1600" dirty="0">
                <a:latin typeface="+mn-lt"/>
              </a:rPr>
              <a:t>users enters monthly budget goals.  Difference between actual and budget displays.</a:t>
            </a:r>
          </a:p>
        </p:txBody>
      </p:sp>
      <p:pic>
        <p:nvPicPr>
          <p:cNvPr id="4915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605" y="1905000"/>
            <a:ext cx="6153782" cy="4325911"/>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2437323173"/>
      </p:ext>
    </p:extLst>
  </p:cSld>
  <p:clrMapOvr>
    <a:masterClrMapping/>
  </p:clrMapOvr>
  <p:transition spd="slow"/>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TextBox 5"/>
          <p:cNvSpPr txBox="1">
            <a:spLocks noChangeArrowheads="1"/>
          </p:cNvSpPr>
          <p:nvPr/>
        </p:nvSpPr>
        <p:spPr bwMode="auto">
          <a:xfrm>
            <a:off x="6477000" y="2514600"/>
            <a:ext cx="2354551" cy="2308324"/>
          </a:xfrm>
          <a:prstGeom prst="rect">
            <a:avLst/>
          </a:prstGeom>
          <a:solidFill>
            <a:schemeClr val="bg1"/>
          </a:solidFill>
          <a:ln w="25400">
            <a:solidFill>
              <a:schemeClr val="tx1"/>
            </a:solidFill>
            <a:miter lim="800000"/>
            <a:headEnd/>
            <a:tailEnd/>
          </a:ln>
        </p:spPr>
        <p:txBody>
          <a:bodyPr wrap="square">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eaLnBrk="1" hangingPunct="1">
              <a:defRPr/>
            </a:pPr>
            <a:r>
              <a:rPr lang="en-US" sz="1800" dirty="0">
                <a:latin typeface="+mn-lt"/>
              </a:rPr>
              <a:t>To add a personal category, the user selects the type (expense or income), enters name and description.  and clicks “Add” and “Done” buttons.</a:t>
            </a:r>
          </a:p>
        </p:txBody>
      </p:sp>
      <p:sp>
        <p:nvSpPr>
          <p:cNvPr id="51203" name="Title 1"/>
          <p:cNvSpPr>
            <a:spLocks noGrp="1"/>
          </p:cNvSpPr>
          <p:nvPr>
            <p:ph type="title"/>
          </p:nvPr>
        </p:nvSpPr>
        <p:spPr>
          <a:xfrm>
            <a:off x="838200" y="1066800"/>
            <a:ext cx="7543800" cy="594363"/>
          </a:xfrm>
        </p:spPr>
        <p:txBody>
          <a:bodyPr>
            <a:normAutofit/>
          </a:bodyPr>
          <a:lstStyle/>
          <a:p>
            <a:r>
              <a:rPr lang="en-US" altLang="en-US" sz="3000" dirty="0">
                <a:latin typeface="+mn-lt"/>
              </a:rPr>
              <a:t>Spending: Budget Categories</a:t>
            </a:r>
          </a:p>
        </p:txBody>
      </p:sp>
      <p:pic>
        <p:nvPicPr>
          <p:cNvPr id="5120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9373" y="1949312"/>
            <a:ext cx="4728851" cy="4222888"/>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3631974271"/>
      </p:ext>
    </p:extLst>
  </p:cSld>
  <p:clrMapOvr>
    <a:masterClrMapping/>
  </p:clrMapOvr>
  <p:transition spd="slow"/>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Banking Service Center</a:t>
            </a:r>
            <a:endParaRPr lang="en-US" b="1"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5509" y="1838929"/>
            <a:ext cx="3261360" cy="1350264"/>
          </a:xfrm>
          <a:prstGeom prst="rect">
            <a:avLst/>
          </a:prstGeom>
        </p:spPr>
      </p:pic>
    </p:spTree>
    <p:extLst>
      <p:ext uri="{BB962C8B-B14F-4D97-AF65-F5344CB8AC3E}">
        <p14:creationId xmlns:p14="http://schemas.microsoft.com/office/powerpoint/2010/main" val="3046913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930" y="762000"/>
            <a:ext cx="7543800" cy="822963"/>
          </a:xfrm>
        </p:spPr>
        <p:txBody>
          <a:bodyPr/>
          <a:lstStyle/>
          <a:p>
            <a:r>
              <a:rPr lang="en-US" b="1" dirty="0" smtClean="0"/>
              <a:t>Banking Service Center </a:t>
            </a:r>
            <a:endParaRPr lang="en-US"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844" y="1887891"/>
            <a:ext cx="7387973" cy="4328667"/>
          </a:xfrm>
          <a:prstGeom prst="rect">
            <a:avLst/>
          </a:prstGeom>
          <a:ln w="38100">
            <a:solidFill>
              <a:schemeClr val="tx1"/>
            </a:solidFill>
          </a:ln>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413747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5977"/>
            <a:ext cx="7543800" cy="1450757"/>
          </a:xfrm>
        </p:spPr>
        <p:txBody>
          <a:bodyPr>
            <a:normAutofit/>
          </a:bodyPr>
          <a:lstStyle/>
          <a:p>
            <a:r>
              <a:rPr lang="en-US" sz="3000" dirty="0">
                <a:latin typeface="+mn-lt"/>
              </a:rPr>
              <a:t>Password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2034310"/>
            <a:ext cx="6736106" cy="4110191"/>
          </a:xfrm>
          <a:prstGeom prst="rect">
            <a:avLst/>
          </a:prstGeom>
          <a:ln w="38100">
            <a:solidFill>
              <a:schemeClr val="tx1"/>
            </a:solidFill>
          </a:ln>
        </p:spPr>
      </p:pic>
      <p:sp>
        <p:nvSpPr>
          <p:cNvPr id="5" name="TextBox 4"/>
          <p:cNvSpPr txBox="1"/>
          <p:nvPr/>
        </p:nvSpPr>
        <p:spPr>
          <a:xfrm>
            <a:off x="2895600" y="2667000"/>
            <a:ext cx="5867400" cy="369332"/>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User enters his/her password and clicks the “Sign In” button.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172088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478" y="959982"/>
            <a:ext cx="7543800" cy="670563"/>
          </a:xfrm>
        </p:spPr>
        <p:txBody>
          <a:bodyPr/>
          <a:lstStyle/>
          <a:p>
            <a:r>
              <a:rPr lang="en-US" b="1" dirty="0" smtClean="0"/>
              <a:t>Account Services </a:t>
            </a:r>
            <a:endParaRPr lang="en-US" b="1" dirty="0"/>
          </a:p>
        </p:txBody>
      </p:sp>
      <p:pic>
        <p:nvPicPr>
          <p:cNvPr id="3" name="Picture 2"/>
          <p:cNvPicPr>
            <a:picLocks noChangeAspect="1"/>
          </p:cNvPicPr>
          <p:nvPr/>
        </p:nvPicPr>
        <p:blipFill>
          <a:blip r:embed="rId2"/>
          <a:stretch>
            <a:fillRect/>
          </a:stretch>
        </p:blipFill>
        <p:spPr>
          <a:xfrm>
            <a:off x="949751" y="1862016"/>
            <a:ext cx="7444527" cy="4386384"/>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2568170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Title 1"/>
          <p:cNvSpPr>
            <a:spLocks noGrp="1"/>
          </p:cNvSpPr>
          <p:nvPr>
            <p:ph type="title"/>
          </p:nvPr>
        </p:nvSpPr>
        <p:spPr>
          <a:xfrm>
            <a:off x="833024" y="1143000"/>
            <a:ext cx="7543800" cy="518163"/>
          </a:xfrm>
        </p:spPr>
        <p:txBody>
          <a:bodyPr/>
          <a:lstStyle/>
          <a:p>
            <a:pPr eaLnBrk="1" hangingPunct="1"/>
            <a:r>
              <a:rPr lang="en-US" altLang="en-US" b="1" dirty="0" smtClean="0">
                <a:ea typeface="ヒラギノ角ゴ Pro W3" pitchFamily="-84" charset="-128"/>
              </a:rPr>
              <a:t>Alerts</a:t>
            </a:r>
          </a:p>
        </p:txBody>
      </p:sp>
      <p:sp>
        <p:nvSpPr>
          <p:cNvPr id="99331" name="Text Box 8"/>
          <p:cNvSpPr txBox="1">
            <a:spLocks noChangeArrowheads="1"/>
          </p:cNvSpPr>
          <p:nvPr/>
        </p:nvSpPr>
        <p:spPr bwMode="auto">
          <a:xfrm>
            <a:off x="6233160" y="2021955"/>
            <a:ext cx="2133600" cy="4031873"/>
          </a:xfrm>
          <a:prstGeom prst="rect">
            <a:avLst/>
          </a:prstGeom>
          <a:solidFill>
            <a:schemeClr val="bg1"/>
          </a:solidFill>
          <a:ln w="28575">
            <a:solidFill>
              <a:schemeClr val="tx1"/>
            </a:solidFill>
            <a:miter lim="800000"/>
            <a:headEnd/>
            <a:tailEnd/>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en-US" sz="1600" dirty="0">
                <a:latin typeface="+mn-lt"/>
                <a:ea typeface="MS PGothic" pitchFamily="34" charset="-128"/>
              </a:rPr>
              <a:t>An users can subscribe to a variety of notification alerts which can be sent to one or more of the user’s email addresses.</a:t>
            </a:r>
          </a:p>
          <a:p>
            <a:pPr eaLnBrk="1" hangingPunct="1">
              <a:spcBef>
                <a:spcPct val="50000"/>
              </a:spcBef>
              <a:defRPr/>
            </a:pPr>
            <a:r>
              <a:rPr lang="en-US" sz="1600" dirty="0">
                <a:solidFill>
                  <a:schemeClr val="tx2">
                    <a:lumMod val="75000"/>
                  </a:schemeClr>
                </a:solidFill>
                <a:latin typeface="+mn-lt"/>
                <a:ea typeface="MS PGothic" pitchFamily="34" charset="-128"/>
              </a:rPr>
              <a:t>At the top of the Alerts page important information about alerts is disclosed.</a:t>
            </a:r>
          </a:p>
          <a:p>
            <a:pPr eaLnBrk="1" hangingPunct="1">
              <a:spcBef>
                <a:spcPct val="50000"/>
              </a:spcBef>
              <a:defRPr/>
            </a:pPr>
            <a:r>
              <a:rPr lang="en-US" sz="1600" dirty="0">
                <a:latin typeface="+mn-lt"/>
                <a:ea typeface="MS PGothic" pitchFamily="34" charset="-128"/>
              </a:rPr>
              <a:t>To set up the alerts, the users selects the Alerts option under the More sub-tab under the Profile icon.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905000"/>
            <a:ext cx="4745522" cy="4265784"/>
          </a:xfrm>
          <a:prstGeom prst="rect">
            <a:avLst/>
          </a:prstGeom>
          <a:ln w="38100">
            <a:solidFill>
              <a:schemeClr val="tx1"/>
            </a:solid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1059603208"/>
      </p:ext>
    </p:extLst>
  </p:cSld>
  <p:clrMapOvr>
    <a:masterClrMapping/>
  </p:clrMapOvr>
  <p:transition spd="slow"/>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53587" y="1792002"/>
            <a:ext cx="4982396" cy="4482432"/>
          </a:xfrm>
          <a:prstGeom prst="rect">
            <a:avLst/>
          </a:prstGeom>
        </p:spPr>
      </p:pic>
      <p:sp>
        <p:nvSpPr>
          <p:cNvPr id="70658" name="Title 1"/>
          <p:cNvSpPr>
            <a:spLocks noGrp="1"/>
          </p:cNvSpPr>
          <p:nvPr>
            <p:ph type="title"/>
          </p:nvPr>
        </p:nvSpPr>
        <p:spPr>
          <a:xfrm>
            <a:off x="872885" y="990600"/>
            <a:ext cx="7543800" cy="594363"/>
          </a:xfrm>
        </p:spPr>
        <p:txBody>
          <a:bodyPr/>
          <a:lstStyle/>
          <a:p>
            <a:pPr eaLnBrk="1" hangingPunct="1"/>
            <a:r>
              <a:rPr lang="en-US" altLang="en-US" b="1" dirty="0" smtClean="0">
                <a:ea typeface="ヒラギノ角ゴ Pro W3" pitchFamily="-84" charset="-128"/>
              </a:rPr>
              <a:t>Alerts</a:t>
            </a:r>
          </a:p>
        </p:txBody>
      </p:sp>
      <p:sp>
        <p:nvSpPr>
          <p:cNvPr id="99331" name="Text Box 8"/>
          <p:cNvSpPr txBox="1">
            <a:spLocks noChangeArrowheads="1"/>
          </p:cNvSpPr>
          <p:nvPr/>
        </p:nvSpPr>
        <p:spPr bwMode="auto">
          <a:xfrm>
            <a:off x="5791200" y="2836445"/>
            <a:ext cx="2225278" cy="1109362"/>
          </a:xfrm>
          <a:prstGeom prst="rect">
            <a:avLst/>
          </a:prstGeom>
          <a:solidFill>
            <a:schemeClr val="bg1"/>
          </a:solidFill>
          <a:ln w="28575">
            <a:solidFill>
              <a:schemeClr val="tx1"/>
            </a:solidFill>
            <a:miter lim="800000"/>
            <a:headEnd/>
            <a:tailEnd/>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en-US" sz="1600" dirty="0">
                <a:latin typeface="+mn-lt"/>
                <a:ea typeface="MS PGothic" pitchFamily="34" charset="-128"/>
              </a:rPr>
              <a:t>users selects the desired alert from the alert list and selects the “Add Subscription” button.</a:t>
            </a:r>
            <a:endParaRPr lang="en-US" sz="1600" dirty="0">
              <a:solidFill>
                <a:schemeClr val="tx2">
                  <a:lumMod val="75000"/>
                </a:schemeClr>
              </a:solidFill>
              <a:latin typeface="+mn-lt"/>
              <a:ea typeface="MS PGothic" pitchFamily="34" charset="-128"/>
            </a:endParaRPr>
          </a:p>
        </p:txBody>
      </p:sp>
      <p:pic>
        <p:nvPicPr>
          <p:cNvPr id="5" name="Picture 4"/>
          <p:cNvPicPr>
            <a:picLocks noChangeAspect="1"/>
          </p:cNvPicPr>
          <p:nvPr/>
        </p:nvPicPr>
        <p:blipFill>
          <a:blip r:embed="rId3"/>
          <a:stretch>
            <a:fillRect/>
          </a:stretch>
        </p:blipFill>
        <p:spPr>
          <a:xfrm>
            <a:off x="2153587" y="2748224"/>
            <a:ext cx="88221" cy="8822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2444020875"/>
      </p:ext>
    </p:extLst>
  </p:cSld>
  <p:clrMapOvr>
    <a:masterClrMapping/>
  </p:clrMapOvr>
  <p:transition spd="slow"/>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838200" y="1143000"/>
            <a:ext cx="7543800" cy="518163"/>
          </a:xfrm>
        </p:spPr>
        <p:txBody>
          <a:bodyPr/>
          <a:lstStyle/>
          <a:p>
            <a:pPr eaLnBrk="1" hangingPunct="1"/>
            <a:r>
              <a:rPr lang="en-US" altLang="en-US" b="1" dirty="0" smtClean="0">
                <a:ea typeface="ヒラギノ角ゴ Pro W3" pitchFamily="-84" charset="-128"/>
              </a:rPr>
              <a:t>Alerts</a:t>
            </a:r>
          </a:p>
        </p:txBody>
      </p:sp>
      <p:sp>
        <p:nvSpPr>
          <p:cNvPr id="100359" name="Text Box 4"/>
          <p:cNvSpPr txBox="1">
            <a:spLocks noChangeArrowheads="1"/>
          </p:cNvSpPr>
          <p:nvPr/>
        </p:nvSpPr>
        <p:spPr bwMode="auto">
          <a:xfrm>
            <a:off x="6858000" y="2052211"/>
            <a:ext cx="1954711" cy="4031873"/>
          </a:xfrm>
          <a:prstGeom prst="rect">
            <a:avLst/>
          </a:prstGeom>
          <a:solidFill>
            <a:schemeClr val="bg1"/>
          </a:solidFill>
          <a:ln w="28575">
            <a:solidFill>
              <a:schemeClr val="tx1"/>
            </a:solidFill>
            <a:miter lim="800000"/>
            <a:headEnd/>
            <a:tailEnd/>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en-US" sz="1600" dirty="0">
                <a:latin typeface="+mn-lt"/>
                <a:ea typeface="MS PGothic" pitchFamily="34" charset="-128"/>
              </a:rPr>
              <a:t>users sets the parameters for the alert and selects “Submit”.</a:t>
            </a:r>
          </a:p>
          <a:p>
            <a:pPr eaLnBrk="1" hangingPunct="1">
              <a:spcBef>
                <a:spcPct val="50000"/>
              </a:spcBef>
              <a:defRPr/>
            </a:pPr>
            <a:r>
              <a:rPr lang="en-US" sz="1600" dirty="0">
                <a:solidFill>
                  <a:schemeClr val="tx2">
                    <a:lumMod val="75000"/>
                  </a:schemeClr>
                </a:solidFill>
                <a:latin typeface="+mn-lt"/>
                <a:ea typeface="MS PGothic" pitchFamily="34" charset="-128"/>
              </a:rPr>
              <a:t>Once an alert subscription is added, it will be listed under the Current Alerts section.</a:t>
            </a:r>
          </a:p>
          <a:p>
            <a:pPr eaLnBrk="1" hangingPunct="1">
              <a:spcBef>
                <a:spcPct val="50000"/>
              </a:spcBef>
              <a:defRPr/>
            </a:pPr>
            <a:r>
              <a:rPr lang="en-US" sz="1600" dirty="0">
                <a:latin typeface="+mn-lt"/>
                <a:ea typeface="MS PGothic" pitchFamily="34" charset="-128"/>
              </a:rPr>
              <a:t>Alert History is viewable will display at the bottom of the page when alerts have been sent.</a:t>
            </a:r>
          </a:p>
        </p:txBody>
      </p:sp>
      <p:pic>
        <p:nvPicPr>
          <p:cNvPr id="4" name="Picture 3"/>
          <p:cNvPicPr>
            <a:picLocks noChangeAspect="1"/>
          </p:cNvPicPr>
          <p:nvPr/>
        </p:nvPicPr>
        <p:blipFill>
          <a:blip r:embed="rId3"/>
          <a:stretch>
            <a:fillRect/>
          </a:stretch>
        </p:blipFill>
        <p:spPr>
          <a:xfrm>
            <a:off x="2057400" y="4800600"/>
            <a:ext cx="3682185" cy="1009093"/>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2072089"/>
            <a:ext cx="5988395" cy="2476469"/>
          </a:xfrm>
          <a:prstGeom prst="rect">
            <a:avLst/>
          </a:prstGeom>
          <a:ln w="38100">
            <a:solidFill>
              <a:schemeClr val="tx1"/>
            </a:solidFill>
          </a:ln>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2701527616"/>
      </p:ext>
    </p:extLst>
  </p:cSld>
  <p:clrMapOvr>
    <a:masterClrMapping/>
  </p:clrMapOvr>
  <p:transition spd="slow"/>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2" y="990600"/>
            <a:ext cx="7543800" cy="594363"/>
          </a:xfrm>
        </p:spPr>
        <p:txBody>
          <a:bodyPr/>
          <a:lstStyle/>
          <a:p>
            <a:r>
              <a:rPr lang="en-US" b="1" dirty="0" smtClean="0"/>
              <a:t>Online Security </a:t>
            </a:r>
            <a:endParaRPr lang="en-US" b="1" dirty="0"/>
          </a:p>
        </p:txBody>
      </p:sp>
      <p:pic>
        <p:nvPicPr>
          <p:cNvPr id="3" name="Picture 2"/>
          <p:cNvPicPr>
            <a:picLocks noChangeAspect="1"/>
          </p:cNvPicPr>
          <p:nvPr/>
        </p:nvPicPr>
        <p:blipFill>
          <a:blip r:embed="rId2"/>
          <a:stretch>
            <a:fillRect/>
          </a:stretch>
        </p:blipFill>
        <p:spPr>
          <a:xfrm>
            <a:off x="1775410" y="1781224"/>
            <a:ext cx="5593184" cy="329555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880378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66800"/>
            <a:ext cx="7543800" cy="594363"/>
          </a:xfrm>
        </p:spPr>
        <p:txBody>
          <a:bodyPr/>
          <a:lstStyle/>
          <a:p>
            <a:r>
              <a:rPr lang="en-US" b="1" dirty="0" smtClean="0"/>
              <a:t>Change User ID </a:t>
            </a:r>
            <a:endParaRPr lang="en-US"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836" y="1892104"/>
            <a:ext cx="7052329" cy="4271263"/>
          </a:xfrm>
          <a:prstGeom prst="rect">
            <a:avLst/>
          </a:prstGeom>
          <a:ln w="38100">
            <a:solidFill>
              <a:schemeClr val="tx1"/>
            </a:solidFill>
          </a:ln>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3021881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066800"/>
            <a:ext cx="7543800" cy="518163"/>
          </a:xfrm>
        </p:spPr>
        <p:txBody>
          <a:bodyPr/>
          <a:lstStyle/>
          <a:p>
            <a:r>
              <a:rPr lang="en-US" b="1" dirty="0" smtClean="0"/>
              <a:t>Profile Information </a:t>
            </a:r>
            <a:endParaRPr lang="en-US" b="1" dirty="0"/>
          </a:p>
        </p:txBody>
      </p:sp>
      <p:pic>
        <p:nvPicPr>
          <p:cNvPr id="3" name="Picture 2"/>
          <p:cNvPicPr>
            <a:picLocks noChangeAspect="1"/>
          </p:cNvPicPr>
          <p:nvPr/>
        </p:nvPicPr>
        <p:blipFill>
          <a:blip r:embed="rId2"/>
          <a:stretch>
            <a:fillRect/>
          </a:stretch>
        </p:blipFill>
        <p:spPr>
          <a:xfrm>
            <a:off x="917669" y="1862016"/>
            <a:ext cx="7449091" cy="4386384"/>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53610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219200"/>
            <a:ext cx="7543800" cy="441963"/>
          </a:xfrm>
        </p:spPr>
        <p:txBody>
          <a:bodyPr/>
          <a:lstStyle/>
          <a:p>
            <a:r>
              <a:rPr lang="en-US" b="1" dirty="0" smtClean="0"/>
              <a:t>Email Address </a:t>
            </a:r>
            <a:endParaRPr lang="en-US"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4566" y="1919428"/>
            <a:ext cx="6220589" cy="4235963"/>
          </a:xfrm>
          <a:prstGeom prst="rect">
            <a:avLst/>
          </a:prstGeom>
          <a:ln w="38100">
            <a:solidFill>
              <a:schemeClr val="tx1"/>
            </a:solidFill>
          </a:ln>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1947353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2211830"/>
            <a:ext cx="7032482" cy="3045970"/>
          </a:xfrm>
          <a:prstGeom prst="rect">
            <a:avLst/>
          </a:prstGeom>
          <a:ln w="38100">
            <a:solidFill>
              <a:schemeClr val="tx1"/>
            </a:solidFill>
          </a:ln>
        </p:spPr>
      </p:pic>
      <p:sp>
        <p:nvSpPr>
          <p:cNvPr id="2" name="Title 1"/>
          <p:cNvSpPr>
            <a:spLocks noGrp="1"/>
          </p:cNvSpPr>
          <p:nvPr>
            <p:ph type="title"/>
          </p:nvPr>
        </p:nvSpPr>
        <p:spPr>
          <a:xfrm>
            <a:off x="831527" y="1143000"/>
            <a:ext cx="7543800" cy="518163"/>
          </a:xfrm>
        </p:spPr>
        <p:txBody>
          <a:bodyPr/>
          <a:lstStyle/>
          <a:p>
            <a:r>
              <a:rPr lang="en-US" b="1" dirty="0" smtClean="0"/>
              <a:t>Secure Message Center </a:t>
            </a:r>
            <a:endParaRPr lang="en-US" b="1" dirty="0"/>
          </a:p>
        </p:txBody>
      </p:sp>
      <p:pic>
        <p:nvPicPr>
          <p:cNvPr id="5" name="Picture 4"/>
          <p:cNvPicPr>
            <a:picLocks noChangeAspect="1"/>
          </p:cNvPicPr>
          <p:nvPr/>
        </p:nvPicPr>
        <p:blipFill>
          <a:blip r:embed="rId3"/>
          <a:stretch>
            <a:fillRect/>
          </a:stretch>
        </p:blipFill>
        <p:spPr>
          <a:xfrm>
            <a:off x="322688" y="4419600"/>
            <a:ext cx="6229851" cy="61304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4034143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066800"/>
            <a:ext cx="7543800" cy="518163"/>
          </a:xfrm>
        </p:spPr>
        <p:txBody>
          <a:bodyPr/>
          <a:lstStyle/>
          <a:p>
            <a:r>
              <a:rPr lang="en-US" b="1" dirty="0" smtClean="0"/>
              <a:t>Compose New Message </a:t>
            </a:r>
            <a:endParaRPr lang="en-US" b="1" dirty="0"/>
          </a:p>
        </p:txBody>
      </p:sp>
      <p:pic>
        <p:nvPicPr>
          <p:cNvPr id="9" name="Picture 8"/>
          <p:cNvPicPr>
            <a:picLocks noChangeAspect="1"/>
          </p:cNvPicPr>
          <p:nvPr/>
        </p:nvPicPr>
        <p:blipFill>
          <a:blip r:embed="rId2"/>
          <a:stretch>
            <a:fillRect/>
          </a:stretch>
        </p:blipFill>
        <p:spPr>
          <a:xfrm>
            <a:off x="6324600" y="2209800"/>
            <a:ext cx="2168577" cy="33528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1922642"/>
            <a:ext cx="4234038" cy="4303639"/>
          </a:xfrm>
          <a:prstGeom prst="rect">
            <a:avLst/>
          </a:prstGeom>
          <a:ln w="38100">
            <a:solidFill>
              <a:schemeClr val="tx1"/>
            </a:solid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2250545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mn-lt"/>
              </a:rPr>
              <a:t>Navigation</a:t>
            </a:r>
            <a:endParaRPr lang="en-US" sz="4000" dirty="0">
              <a:latin typeface="+mn-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5509" y="1838929"/>
            <a:ext cx="3261360" cy="1350264"/>
          </a:xfrm>
          <a:prstGeom prst="rect">
            <a:avLst/>
          </a:prstGeom>
        </p:spPr>
      </p:pic>
    </p:spTree>
    <p:extLst>
      <p:ext uri="{BB962C8B-B14F-4D97-AF65-F5344CB8AC3E}">
        <p14:creationId xmlns:p14="http://schemas.microsoft.com/office/powerpoint/2010/main" val="809555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59" y="1066800"/>
            <a:ext cx="7543800" cy="594363"/>
          </a:xfrm>
        </p:spPr>
        <p:txBody>
          <a:bodyPr/>
          <a:lstStyle/>
          <a:p>
            <a:r>
              <a:rPr lang="en-US" b="1" dirty="0" smtClean="0"/>
              <a:t>Confirmation </a:t>
            </a:r>
            <a:endParaRPr lang="en-US" b="1" dirty="0"/>
          </a:p>
        </p:txBody>
      </p:sp>
      <p:pic>
        <p:nvPicPr>
          <p:cNvPr id="5" name="Picture 4"/>
          <p:cNvPicPr>
            <a:picLocks noChangeAspect="1"/>
          </p:cNvPicPr>
          <p:nvPr/>
        </p:nvPicPr>
        <p:blipFill>
          <a:blip r:embed="rId2"/>
          <a:stretch>
            <a:fillRect/>
          </a:stretch>
        </p:blipFill>
        <p:spPr>
          <a:xfrm>
            <a:off x="1672684" y="5791200"/>
            <a:ext cx="5844351" cy="43134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430" y="2003481"/>
            <a:ext cx="7090295" cy="3635319"/>
          </a:xfrm>
          <a:prstGeom prst="rect">
            <a:avLst/>
          </a:prstGeom>
          <a:ln w="38100">
            <a:solidFill>
              <a:schemeClr val="tx1"/>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2845793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6800"/>
            <a:ext cx="7543800" cy="594363"/>
          </a:xfrm>
        </p:spPr>
        <p:txBody>
          <a:bodyPr/>
          <a:lstStyle/>
          <a:p>
            <a:r>
              <a:rPr lang="en-US" b="1" dirty="0" smtClean="0"/>
              <a:t>Card Service Center </a:t>
            </a:r>
            <a:endParaRPr lang="en-US" b="1" dirty="0"/>
          </a:p>
        </p:txBody>
      </p:sp>
      <p:pic>
        <p:nvPicPr>
          <p:cNvPr id="5" name="Content Placeholder 4"/>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27725" y="1936366"/>
            <a:ext cx="7201875" cy="4253681"/>
          </a:xfrm>
          <a:ln w="38100">
            <a:solidFill>
              <a:schemeClr val="tx1"/>
            </a:solidFill>
          </a:ln>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2928192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226" y="2248548"/>
            <a:ext cx="8181681" cy="3027929"/>
          </a:xfrm>
          <a:prstGeom prst="rect">
            <a:avLst/>
          </a:prstGeom>
          <a:ln w="38100">
            <a:solidFill>
              <a:schemeClr val="tx1"/>
            </a:solidFill>
          </a:ln>
        </p:spPr>
      </p:pic>
      <p:sp>
        <p:nvSpPr>
          <p:cNvPr id="78850" name="Rectangle 3"/>
          <p:cNvSpPr>
            <a:spLocks noGrp="1" noChangeArrowheads="1"/>
          </p:cNvSpPr>
          <p:nvPr>
            <p:ph type="title"/>
          </p:nvPr>
        </p:nvSpPr>
        <p:spPr>
          <a:xfrm>
            <a:off x="825942" y="1066800"/>
            <a:ext cx="7543800" cy="594363"/>
          </a:xfrm>
        </p:spPr>
        <p:txBody>
          <a:bodyPr/>
          <a:lstStyle/>
          <a:p>
            <a:pPr eaLnBrk="1" hangingPunct="1"/>
            <a:r>
              <a:rPr lang="en-US" altLang="en-US" b="1" dirty="0" smtClean="0">
                <a:ea typeface="ヒラギノ角ゴ Pro W3" pitchFamily="-84" charset="-128"/>
              </a:rPr>
              <a:t>Log Out</a:t>
            </a:r>
          </a:p>
        </p:txBody>
      </p:sp>
      <p:sp>
        <p:nvSpPr>
          <p:cNvPr id="86019" name="Text Box 4"/>
          <p:cNvSpPr txBox="1">
            <a:spLocks noChangeArrowheads="1"/>
          </p:cNvSpPr>
          <p:nvPr/>
        </p:nvSpPr>
        <p:spPr bwMode="auto">
          <a:xfrm>
            <a:off x="1554287" y="5562600"/>
            <a:ext cx="6815455" cy="646331"/>
          </a:xfrm>
          <a:prstGeom prst="rect">
            <a:avLst/>
          </a:prstGeom>
          <a:solidFill>
            <a:schemeClr val="bg1"/>
          </a:solidFill>
          <a:ln w="28575">
            <a:solidFill>
              <a:schemeClr val="tx1"/>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en-US" dirty="0">
                <a:latin typeface="+mn-lt"/>
                <a:ea typeface="MS PGothic" pitchFamily="34" charset="-128"/>
              </a:rPr>
              <a:t>To log out, users should use the link in the black bar at the top of the screen.  Link is available from any page in online banking.</a:t>
            </a:r>
          </a:p>
        </p:txBody>
      </p:sp>
      <p:cxnSp>
        <p:nvCxnSpPr>
          <p:cNvPr id="3" name="Straight Arrow Connector 2"/>
          <p:cNvCxnSpPr/>
          <p:nvPr/>
        </p:nvCxnSpPr>
        <p:spPr>
          <a:xfrm flipH="1" flipV="1">
            <a:off x="2667001" y="2362201"/>
            <a:ext cx="380999" cy="30479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1600127187"/>
      </p:ext>
    </p:extLst>
  </p:cSld>
  <p:clrMapOvr>
    <a:masterClrMapping/>
  </p:clrMapOvr>
  <p:transition spd="slow"/>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800099" y="3473450"/>
            <a:ext cx="8343901" cy="946150"/>
          </a:xfrm>
          <a:prstGeom prst="rect">
            <a:avLst/>
          </a:prstGeom>
          <a:effectLst>
            <a:glow rad="939800">
              <a:sysClr val="window" lastClr="FFFFFF">
                <a:alpha val="60000"/>
              </a:sysClr>
            </a:glow>
          </a:effectLst>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5000" b="1" dirty="0" smtClean="0">
                <a:solidFill>
                  <a:srgbClr val="757575"/>
                </a:solidFill>
                <a:latin typeface="Calibri" panose="020F0502020204030204"/>
              </a:rPr>
              <a:t>Thank you</a:t>
            </a:r>
            <a:endParaRPr lang="en-US" sz="2000" dirty="0">
              <a:solidFill>
                <a:srgbClr val="757575"/>
              </a:solidFill>
              <a:latin typeface="Calibri" panose="020F0502020204030204"/>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4648200"/>
            <a:ext cx="2611965" cy="117433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5509" y="1838929"/>
            <a:ext cx="3261360" cy="1350264"/>
          </a:xfrm>
          <a:prstGeom prst="rect">
            <a:avLst/>
          </a:prstGeom>
        </p:spPr>
      </p:pic>
    </p:spTree>
    <p:extLst>
      <p:ext uri="{BB962C8B-B14F-4D97-AF65-F5344CB8AC3E}">
        <p14:creationId xmlns:p14="http://schemas.microsoft.com/office/powerpoint/2010/main" val="4057216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1624" y="1981200"/>
            <a:ext cx="6093152" cy="4188654"/>
          </a:xfrm>
          <a:prstGeom prst="rect">
            <a:avLst/>
          </a:prstGeom>
          <a:ln w="38100">
            <a:solidFill>
              <a:schemeClr val="tx1"/>
            </a:solidFill>
          </a:ln>
        </p:spPr>
      </p:pic>
      <p:sp>
        <p:nvSpPr>
          <p:cNvPr id="2" name="Title 1"/>
          <p:cNvSpPr>
            <a:spLocks noGrp="1"/>
          </p:cNvSpPr>
          <p:nvPr>
            <p:ph type="title"/>
          </p:nvPr>
        </p:nvSpPr>
        <p:spPr>
          <a:xfrm>
            <a:off x="838200" y="225977"/>
            <a:ext cx="7543800" cy="1450757"/>
          </a:xfrm>
        </p:spPr>
        <p:txBody>
          <a:bodyPr>
            <a:normAutofit/>
          </a:bodyPr>
          <a:lstStyle/>
          <a:p>
            <a:r>
              <a:rPr lang="en-US" sz="3000" dirty="0">
                <a:latin typeface="+mn-lt"/>
              </a:rPr>
              <a:t>Main Dashboard</a:t>
            </a:r>
          </a:p>
        </p:txBody>
      </p:sp>
      <p:sp>
        <p:nvSpPr>
          <p:cNvPr id="5" name="TextBox 4"/>
          <p:cNvSpPr txBox="1"/>
          <p:nvPr/>
        </p:nvSpPr>
        <p:spPr>
          <a:xfrm>
            <a:off x="457200" y="5562600"/>
            <a:ext cx="8382000" cy="369332"/>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Tabs and sub-navigational links associated with each tab allow for ease in navigation.</a:t>
            </a:r>
          </a:p>
        </p:txBody>
      </p:sp>
      <p:pic>
        <p:nvPicPr>
          <p:cNvPr id="6" name="Picture 3"/>
          <p:cNvPicPr>
            <a:picLocks noChangeAspect="1"/>
          </p:cNvPicPr>
          <p:nvPr/>
        </p:nvPicPr>
        <p:blipFill>
          <a:blip r:embed="rId3">
            <a:grayscl/>
            <a:biLevel thresh="50000"/>
            <a:extLst>
              <a:ext uri="{28A0092B-C50C-407E-A947-70E740481C1C}">
                <a14:useLocalDpi xmlns:a14="http://schemas.microsoft.com/office/drawing/2010/main" val="0"/>
              </a:ext>
            </a:extLst>
          </a:blip>
          <a:srcRect/>
          <a:stretch>
            <a:fillRect/>
          </a:stretch>
        </p:blipFill>
        <p:spPr bwMode="auto">
          <a:xfrm>
            <a:off x="2971800" y="2895600"/>
            <a:ext cx="4267200" cy="325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2653190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5977"/>
            <a:ext cx="7543800" cy="1450757"/>
          </a:xfrm>
        </p:spPr>
        <p:txBody>
          <a:bodyPr>
            <a:normAutofit/>
          </a:bodyPr>
          <a:lstStyle/>
          <a:p>
            <a:r>
              <a:rPr lang="en-US" sz="3000" dirty="0">
                <a:latin typeface="+mn-lt"/>
              </a:rPr>
              <a:t>Main Dashboard: Left-Hand Navigation Bar</a:t>
            </a:r>
          </a:p>
        </p:txBody>
      </p:sp>
      <p:sp>
        <p:nvSpPr>
          <p:cNvPr id="3" name="Text Placeholder 2"/>
          <p:cNvSpPr>
            <a:spLocks noGrp="1"/>
          </p:cNvSpPr>
          <p:nvPr>
            <p:ph type="body" idx="1"/>
          </p:nvPr>
        </p:nvSpPr>
        <p:spPr>
          <a:xfrm>
            <a:off x="822960" y="1981200"/>
            <a:ext cx="4358640" cy="736282"/>
          </a:xfrm>
        </p:spPr>
        <p:txBody>
          <a:bodyPr>
            <a:normAutofit/>
          </a:bodyPr>
          <a:lstStyle/>
          <a:p>
            <a:r>
              <a:rPr lang="en-US" sz="1800" u="sng" dirty="0"/>
              <a:t>Right-hand or left navigation bar</a:t>
            </a:r>
          </a:p>
        </p:txBody>
      </p:sp>
      <p:sp>
        <p:nvSpPr>
          <p:cNvPr id="4" name="Content Placeholder 3"/>
          <p:cNvSpPr>
            <a:spLocks noGrp="1"/>
          </p:cNvSpPr>
          <p:nvPr>
            <p:ph sz="half" idx="2"/>
          </p:nvPr>
        </p:nvSpPr>
        <p:spPr>
          <a:xfrm>
            <a:off x="910413" y="2717482"/>
            <a:ext cx="4663440" cy="3378200"/>
          </a:xfrm>
        </p:spPr>
        <p:txBody>
          <a:bodyPr>
            <a:normAutofit/>
          </a:bodyPr>
          <a:lstStyle/>
          <a:p>
            <a:r>
              <a:rPr lang="en-US" sz="1800" dirty="0"/>
              <a:t>Messages – takes users to secure message box.</a:t>
            </a:r>
          </a:p>
          <a:p>
            <a:endParaRPr lang="en-US" sz="1800" dirty="0"/>
          </a:p>
          <a:p>
            <a:r>
              <a:rPr lang="en-US" sz="1800" dirty="0"/>
              <a:t>Quick Transfer – immediate transfer (internal only) can be submitted directly from within navigation bar.</a:t>
            </a:r>
          </a:p>
          <a:p>
            <a:endParaRPr lang="en-US" sz="1800" dirty="0"/>
          </a:p>
          <a:p>
            <a:r>
              <a:rPr lang="en-US" sz="1800" dirty="0"/>
              <a:t>Notifications – displays notifications such as profile updates.</a:t>
            </a:r>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629400" y="1828800"/>
            <a:ext cx="1420673" cy="4411881"/>
          </a:xfrm>
          <a:prstGeom prst="rect">
            <a:avLst/>
          </a:prstGeom>
          <a:ln w="38100">
            <a:solidFill>
              <a:schemeClr val="tx1"/>
            </a:solidFill>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408105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239" y="225977"/>
            <a:ext cx="7543800" cy="1450757"/>
          </a:xfrm>
        </p:spPr>
        <p:txBody>
          <a:bodyPr>
            <a:normAutofit/>
          </a:bodyPr>
          <a:lstStyle/>
          <a:p>
            <a:r>
              <a:rPr lang="en-US" sz="3000" dirty="0">
                <a:latin typeface="+mn-lt"/>
              </a:rPr>
              <a:t>Help</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831146"/>
            <a:ext cx="7674498" cy="4417254"/>
          </a:xfrm>
          <a:prstGeom prst="rect">
            <a:avLst/>
          </a:prstGeom>
        </p:spPr>
      </p:pic>
      <p:pic>
        <p:nvPicPr>
          <p:cNvPr id="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3429000"/>
            <a:ext cx="444104"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62339" y="4419600"/>
            <a:ext cx="4114800" cy="1754326"/>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Many sections in the system will have question mark icons in the header line.</a:t>
            </a:r>
          </a:p>
          <a:p>
            <a:endParaRPr lang="en-US" dirty="0"/>
          </a:p>
          <a:p>
            <a:r>
              <a:rPr lang="en-US" dirty="0"/>
              <a:t>To obtain Help information pertaining to the current screen, the users can click on the question mark.</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219869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5977"/>
            <a:ext cx="7543800" cy="1450757"/>
          </a:xfrm>
        </p:spPr>
        <p:txBody>
          <a:bodyPr>
            <a:normAutofit/>
          </a:bodyPr>
          <a:lstStyle/>
          <a:p>
            <a:r>
              <a:rPr lang="en-US" sz="3000" dirty="0">
                <a:latin typeface="+mn-lt"/>
              </a:rPr>
              <a:t>Display: User Preferences</a:t>
            </a:r>
          </a:p>
        </p:txBody>
      </p:sp>
      <p:pic>
        <p:nvPicPr>
          <p:cNvPr id="6" name="Content Placeholder 5"/>
          <p:cNvPicPr>
            <a:picLocks noGrp="1" noChangeAspect="1"/>
          </p:cNvPicPr>
          <p:nvPr>
            <p:ph idx="1"/>
          </p:nvPr>
        </p:nvPicPr>
        <p:blipFill>
          <a:blip r:embed="rId2"/>
          <a:stretch>
            <a:fillRect/>
          </a:stretch>
        </p:blipFill>
        <p:spPr>
          <a:xfrm>
            <a:off x="1524000" y="1828800"/>
            <a:ext cx="6410483" cy="4422838"/>
          </a:xfrm>
          <a:prstGeom prst="rect">
            <a:avLst/>
          </a:prstGeom>
        </p:spPr>
      </p:pic>
      <p:sp>
        <p:nvSpPr>
          <p:cNvPr id="7" name="TextBox 6"/>
          <p:cNvSpPr txBox="1"/>
          <p:nvPr/>
        </p:nvSpPr>
        <p:spPr>
          <a:xfrm>
            <a:off x="4943906" y="2819400"/>
            <a:ext cx="2034540" cy="2800767"/>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t>The Customize Page link found in many sections in the application allows the users to set user preferences for what modules to display.</a:t>
            </a:r>
          </a:p>
          <a:p>
            <a:endParaRPr lang="en-US" sz="1600" dirty="0">
              <a:solidFill>
                <a:srgbClr val="AFBD21"/>
              </a:solidFill>
            </a:endParaRPr>
          </a:p>
          <a:p>
            <a:r>
              <a:rPr lang="en-US" sz="1600" dirty="0">
                <a:solidFill>
                  <a:srgbClr val="AFBD21"/>
                </a:solidFill>
              </a:rPr>
              <a:t>If the user clicks on the link in a module box appears.</a:t>
            </a:r>
          </a:p>
        </p:txBody>
      </p:sp>
      <p:pic>
        <p:nvPicPr>
          <p:cNvPr id="5" name="Picture 4"/>
          <p:cNvPicPr>
            <a:picLocks noChangeAspect="1"/>
          </p:cNvPicPr>
          <p:nvPr/>
        </p:nvPicPr>
        <p:blipFill>
          <a:blip r:embed="rId3"/>
          <a:stretch>
            <a:fillRect/>
          </a:stretch>
        </p:blipFill>
        <p:spPr>
          <a:xfrm>
            <a:off x="7115805" y="3352800"/>
            <a:ext cx="591363" cy="33530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2963560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34103"/>
            <a:ext cx="7543800" cy="764957"/>
          </a:xfrm>
        </p:spPr>
        <p:txBody>
          <a:bodyPr>
            <a:normAutofit/>
          </a:bodyPr>
          <a:lstStyle/>
          <a:p>
            <a:r>
              <a:rPr lang="en-US" sz="3000" dirty="0">
                <a:latin typeface="+mn-lt"/>
              </a:rPr>
              <a:t>Display: User Preferences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6702" y="1828800"/>
            <a:ext cx="6944886" cy="4225503"/>
          </a:xfrm>
          <a:prstGeom prst="rect">
            <a:avLst/>
          </a:prstGeom>
          <a:ln w="38100">
            <a:solidFill>
              <a:schemeClr val="tx1"/>
            </a:solidFill>
          </a:ln>
        </p:spPr>
      </p:pic>
      <p:sp>
        <p:nvSpPr>
          <p:cNvPr id="5" name="TextBox 4"/>
          <p:cNvSpPr txBox="1"/>
          <p:nvPr/>
        </p:nvSpPr>
        <p:spPr>
          <a:xfrm>
            <a:off x="1299959" y="5638800"/>
            <a:ext cx="6743700" cy="646331"/>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User checks/unchecks the box next to each module to edit the display options. When finished, the users click “Save.”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3817195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377" y="1066800"/>
            <a:ext cx="7543800" cy="594363"/>
          </a:xfrm>
        </p:spPr>
        <p:txBody>
          <a:bodyPr>
            <a:normAutofit/>
          </a:bodyPr>
          <a:lstStyle/>
          <a:p>
            <a:r>
              <a:rPr lang="en-US" sz="3000" dirty="0">
                <a:latin typeface="+mn-lt"/>
              </a:rPr>
              <a:t>Display: User Preferences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3200" y="2004115"/>
            <a:ext cx="5871032" cy="4015685"/>
          </a:xfrm>
          <a:prstGeom prst="rect">
            <a:avLst/>
          </a:prstGeom>
          <a:ln w="38100">
            <a:solidFill>
              <a:schemeClr val="tx1"/>
            </a:solidFill>
          </a:ln>
        </p:spPr>
      </p:pic>
      <p:sp>
        <p:nvSpPr>
          <p:cNvPr id="5" name="TextBox 4"/>
          <p:cNvSpPr txBox="1"/>
          <p:nvPr/>
        </p:nvSpPr>
        <p:spPr>
          <a:xfrm>
            <a:off x="537032" y="1946762"/>
            <a:ext cx="2130563" cy="3970318"/>
          </a:xfrm>
          <a:prstGeom prst="rect">
            <a:avLst/>
          </a:prstGeom>
          <a:noFill/>
        </p:spPr>
        <p:txBody>
          <a:bodyPr wrap="square" rtlCol="0">
            <a:spAutoFit/>
          </a:bodyPr>
          <a:lstStyle/>
          <a:p>
            <a:r>
              <a:rPr lang="en-US" dirty="0"/>
              <a:t>Users can customize the page by repositioning some modules.</a:t>
            </a:r>
          </a:p>
          <a:p>
            <a:endParaRPr lang="en-US" dirty="0"/>
          </a:p>
          <a:p>
            <a:r>
              <a:rPr lang="en-US" dirty="0"/>
              <a:t>Modules with a triangle of white dots in the upper right-hand corner or the title bar can be dragged and dropped to another location on the screen.</a:t>
            </a:r>
          </a:p>
        </p:txBody>
      </p:sp>
      <p:pic>
        <p:nvPicPr>
          <p:cNvPr id="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96548" y="4393694"/>
            <a:ext cx="342900" cy="864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4210050"/>
            <a:ext cx="247472" cy="307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3629443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mn-lt"/>
              </a:rPr>
              <a:t>Accounts</a:t>
            </a:r>
            <a:endParaRPr lang="en-US" sz="4000" dirty="0">
              <a:latin typeface="+mn-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5509" y="1838929"/>
            <a:ext cx="3261360" cy="1350264"/>
          </a:xfrm>
          <a:prstGeom prst="rect">
            <a:avLst/>
          </a:prstGeom>
        </p:spPr>
      </p:pic>
    </p:spTree>
    <p:extLst>
      <p:ext uri="{BB962C8B-B14F-4D97-AF65-F5344CB8AC3E}">
        <p14:creationId xmlns:p14="http://schemas.microsoft.com/office/powerpoint/2010/main" val="223795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3000"/>
            <a:ext cx="4893492" cy="587801"/>
          </a:xfrm>
        </p:spPr>
        <p:txBody>
          <a:bodyPr>
            <a:normAutofit/>
          </a:bodyPr>
          <a:lstStyle/>
          <a:p>
            <a:r>
              <a:rPr lang="en-US" sz="3000" dirty="0">
                <a:latin typeface="+mn-lt"/>
              </a:rPr>
              <a:t>Agenda</a:t>
            </a:r>
            <a:endParaRPr lang="en-US" sz="1800" i="1" dirty="0">
              <a:latin typeface="+mn-lt"/>
            </a:endParaRPr>
          </a:p>
        </p:txBody>
      </p:sp>
      <p:sp>
        <p:nvSpPr>
          <p:cNvPr id="3" name="Content Placeholder 2"/>
          <p:cNvSpPr>
            <a:spLocks noGrp="1"/>
          </p:cNvSpPr>
          <p:nvPr>
            <p:ph idx="1"/>
          </p:nvPr>
        </p:nvSpPr>
        <p:spPr>
          <a:xfrm>
            <a:off x="1676400" y="2362200"/>
            <a:ext cx="6172200" cy="3200399"/>
          </a:xfrm>
        </p:spPr>
        <p:txBody>
          <a:bodyPr>
            <a:normAutofit fontScale="92500" lnSpcReduction="10000"/>
          </a:bodyPr>
          <a:lstStyle/>
          <a:p>
            <a:pPr marL="233363" indent="-233363">
              <a:buFont typeface="Arial" panose="020B0604020202020204" pitchFamily="34" charset="0"/>
              <a:buChar char="•"/>
            </a:pPr>
            <a:r>
              <a:rPr lang="en-US" sz="2300" dirty="0"/>
              <a:t>Supported Browsers, Registration and Login </a:t>
            </a:r>
          </a:p>
          <a:p>
            <a:pPr marL="233363" indent="-233363">
              <a:lnSpc>
                <a:spcPct val="200000"/>
              </a:lnSpc>
              <a:buFont typeface="Arial" panose="020B0604020202020204" pitchFamily="34" charset="0"/>
              <a:buChar char="•"/>
            </a:pPr>
            <a:r>
              <a:rPr lang="en-US" sz="2300" dirty="0"/>
              <a:t>Navigation and Managing Accounts</a:t>
            </a:r>
          </a:p>
          <a:p>
            <a:pPr marL="233363" indent="-233363">
              <a:lnSpc>
                <a:spcPct val="200000"/>
              </a:lnSpc>
              <a:spcBef>
                <a:spcPts val="600"/>
              </a:spcBef>
              <a:buFont typeface="Arial" panose="020B0604020202020204" pitchFamily="34" charset="0"/>
              <a:buChar char="•"/>
            </a:pPr>
            <a:r>
              <a:rPr lang="en-US" sz="2300" dirty="0"/>
              <a:t>Transferring Funds</a:t>
            </a:r>
          </a:p>
          <a:p>
            <a:pPr marL="233363" indent="-233363">
              <a:lnSpc>
                <a:spcPct val="200000"/>
              </a:lnSpc>
              <a:buFont typeface="Arial" panose="020B0604020202020204" pitchFamily="34" charset="0"/>
              <a:buChar char="•"/>
            </a:pPr>
            <a:r>
              <a:rPr lang="en-US" sz="2300" dirty="0"/>
              <a:t>Manage My Money </a:t>
            </a:r>
          </a:p>
          <a:p>
            <a:pPr marL="233363" indent="-233363">
              <a:lnSpc>
                <a:spcPct val="200000"/>
              </a:lnSpc>
              <a:buFont typeface="Arial" panose="020B0604020202020204" pitchFamily="34" charset="0"/>
              <a:buChar char="•"/>
            </a:pPr>
            <a:r>
              <a:rPr lang="en-US" sz="2300" dirty="0"/>
              <a:t>Banking Service Center </a:t>
            </a:r>
          </a:p>
          <a:p>
            <a:pPr>
              <a:lnSpc>
                <a:spcPct val="200000"/>
              </a:lnSpc>
              <a:spcBef>
                <a:spcPts val="0"/>
              </a:spcBef>
            </a:pPr>
            <a:endParaRPr lang="en-US" sz="1350" dirty="0">
              <a:solidFill>
                <a:schemeClr val="tx2"/>
              </a:solidFill>
            </a:endParaRPr>
          </a:p>
          <a:p>
            <a:pPr>
              <a:lnSpc>
                <a:spcPct val="200000"/>
              </a:lnSpc>
              <a:spcBef>
                <a:spcPts val="0"/>
              </a:spcBef>
            </a:pPr>
            <a:endParaRPr lang="en-US" sz="1350" dirty="0">
              <a:solidFill>
                <a:schemeClr val="tx2"/>
              </a:solidFill>
            </a:endParaRPr>
          </a:p>
          <a:p>
            <a:pPr lvl="0">
              <a:lnSpc>
                <a:spcPct val="200000"/>
              </a:lnSpc>
            </a:pPr>
            <a:endParaRPr lang="en-US" dirty="0" smtClean="0">
              <a:solidFill>
                <a:schemeClr val="tx2"/>
              </a:solidFill>
              <a:latin typeface="+mn-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191841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51356"/>
            <a:ext cx="7543800" cy="763050"/>
          </a:xfrm>
        </p:spPr>
        <p:txBody>
          <a:bodyPr>
            <a:normAutofit/>
          </a:bodyPr>
          <a:lstStyle/>
          <a:p>
            <a:r>
              <a:rPr lang="en-US" sz="3000" dirty="0">
                <a:latin typeface="+mn-lt"/>
              </a:rPr>
              <a:t>Accounts</a:t>
            </a:r>
          </a:p>
        </p:txBody>
      </p:sp>
      <p:pic>
        <p:nvPicPr>
          <p:cNvPr id="4" name="Content Placeholder 3"/>
          <p:cNvPicPr>
            <a:picLocks noGrp="1" noChangeAspect="1"/>
          </p:cNvPicPr>
          <p:nvPr>
            <p:ph idx="1"/>
          </p:nvPr>
        </p:nvPicPr>
        <p:blipFill>
          <a:blip r:embed="rId3"/>
          <a:stretch>
            <a:fillRect/>
          </a:stretch>
        </p:blipFill>
        <p:spPr>
          <a:xfrm>
            <a:off x="990600" y="1828800"/>
            <a:ext cx="6402388" cy="4417254"/>
          </a:xfrm>
          <a:prstGeom prst="rect">
            <a:avLst/>
          </a:prstGeom>
        </p:spPr>
      </p:pic>
      <p:sp>
        <p:nvSpPr>
          <p:cNvPr id="5" name="TextBox 4"/>
          <p:cNvSpPr txBox="1"/>
          <p:nvPr/>
        </p:nvSpPr>
        <p:spPr>
          <a:xfrm>
            <a:off x="6477000" y="2514600"/>
            <a:ext cx="2133600" cy="2800767"/>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t>When the users logs in, he/she is taken to the Account Summary tab of the Accounts module.</a:t>
            </a:r>
          </a:p>
          <a:p>
            <a:endParaRPr lang="en-US" sz="1600" dirty="0"/>
          </a:p>
          <a:p>
            <a:r>
              <a:rPr lang="en-US" sz="1600" dirty="0"/>
              <a:t>A summary of the user’s accounts, as well as recent and pending transactions are displayed.</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27624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51356"/>
            <a:ext cx="7543800" cy="746763"/>
          </a:xfrm>
        </p:spPr>
        <p:txBody>
          <a:bodyPr>
            <a:normAutofit/>
          </a:bodyPr>
          <a:lstStyle/>
          <a:p>
            <a:r>
              <a:rPr lang="en-US" sz="3000" dirty="0">
                <a:latin typeface="+mn-lt"/>
              </a:rPr>
              <a:t>Loans – Pay Now</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t="76308" b="-1691"/>
          <a:stretch>
            <a:fillRect/>
          </a:stretch>
        </p:blipFill>
        <p:spPr bwMode="auto">
          <a:xfrm>
            <a:off x="439471" y="2526887"/>
            <a:ext cx="8303501" cy="117557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0" y="3886200"/>
            <a:ext cx="6365875" cy="2179571"/>
          </a:xfrm>
          <a:prstGeom prst="rect">
            <a:avLst/>
          </a:prstGeom>
          <a:noFill/>
        </p:spPr>
        <p:txBody>
          <a:bodyPr wrap="square" rtlCol="0">
            <a:spAutoFit/>
          </a:bodyPr>
          <a:lstStyle/>
          <a:p>
            <a:pPr marL="233363" indent="-233363" defTabSz="514350">
              <a:lnSpc>
                <a:spcPct val="90000"/>
              </a:lnSpc>
              <a:spcAft>
                <a:spcPts val="113"/>
              </a:spcAft>
              <a:buClr>
                <a:schemeClr val="accent1"/>
              </a:buClr>
              <a:buSzPct val="100000"/>
              <a:buFont typeface="Arial" panose="020B0604020202020204" pitchFamily="34" charset="0"/>
              <a:buChar char="•"/>
            </a:pPr>
            <a:r>
              <a:rPr lang="en-US" sz="2100" dirty="0">
                <a:solidFill>
                  <a:schemeClr val="tx1">
                    <a:lumMod val="75000"/>
                    <a:lumOff val="25000"/>
                  </a:schemeClr>
                </a:solidFill>
              </a:rPr>
              <a:t>Pay Now link is available for loans. </a:t>
            </a:r>
          </a:p>
          <a:p>
            <a:pPr marL="233363" indent="-233363" defTabSz="514350">
              <a:lnSpc>
                <a:spcPct val="90000"/>
              </a:lnSpc>
              <a:spcAft>
                <a:spcPts val="113"/>
              </a:spcAft>
              <a:buClr>
                <a:schemeClr val="accent1"/>
              </a:buClr>
              <a:buSzPct val="100000"/>
              <a:buFont typeface="Arial" panose="020B0604020202020204" pitchFamily="34" charset="0"/>
              <a:buChar char="•"/>
            </a:pPr>
            <a:endParaRPr lang="en-US" sz="2100" dirty="0">
              <a:solidFill>
                <a:schemeClr val="tx1">
                  <a:lumMod val="75000"/>
                  <a:lumOff val="25000"/>
                </a:schemeClr>
              </a:solidFill>
            </a:endParaRPr>
          </a:p>
          <a:p>
            <a:pPr marL="233363" indent="-233363" defTabSz="514350">
              <a:lnSpc>
                <a:spcPct val="90000"/>
              </a:lnSpc>
              <a:spcAft>
                <a:spcPts val="113"/>
              </a:spcAft>
              <a:buClr>
                <a:schemeClr val="accent1"/>
              </a:buClr>
              <a:buSzPct val="100000"/>
              <a:buFont typeface="Arial" panose="020B0604020202020204" pitchFamily="34" charset="0"/>
              <a:buChar char="•"/>
            </a:pPr>
            <a:r>
              <a:rPr lang="en-US" sz="2100" dirty="0">
                <a:solidFill>
                  <a:schemeClr val="tx1">
                    <a:lumMod val="75000"/>
                    <a:lumOff val="25000"/>
                  </a:schemeClr>
                </a:solidFill>
              </a:rPr>
              <a:t>Link takes users directly to the Transfer Funds where the user can select options to pay the loan.</a:t>
            </a:r>
          </a:p>
          <a:p>
            <a:pPr marL="233363" indent="-233363" defTabSz="514350">
              <a:lnSpc>
                <a:spcPct val="90000"/>
              </a:lnSpc>
              <a:spcAft>
                <a:spcPts val="113"/>
              </a:spcAft>
              <a:buClr>
                <a:schemeClr val="accent1"/>
              </a:buClr>
              <a:buSzPct val="100000"/>
              <a:buFont typeface="Arial" panose="020B0604020202020204" pitchFamily="34" charset="0"/>
              <a:buChar char="•"/>
            </a:pPr>
            <a:endParaRPr lang="en-US" sz="2100" dirty="0">
              <a:solidFill>
                <a:schemeClr val="tx1">
                  <a:lumMod val="75000"/>
                  <a:lumOff val="25000"/>
                </a:schemeClr>
              </a:solidFill>
            </a:endParaRPr>
          </a:p>
          <a:p>
            <a:pPr marL="233363" indent="-233363" defTabSz="514350">
              <a:lnSpc>
                <a:spcPct val="90000"/>
              </a:lnSpc>
              <a:spcAft>
                <a:spcPts val="113"/>
              </a:spcAft>
              <a:buClr>
                <a:schemeClr val="accent1"/>
              </a:buClr>
              <a:buSzPct val="100000"/>
              <a:buFont typeface="Arial" panose="020B0604020202020204" pitchFamily="34" charset="0"/>
              <a:buChar char="•"/>
            </a:pPr>
            <a:r>
              <a:rPr lang="en-US" sz="2100" dirty="0">
                <a:solidFill>
                  <a:schemeClr val="tx1">
                    <a:lumMod val="75000"/>
                    <a:lumOff val="25000"/>
                  </a:schemeClr>
                </a:solidFill>
              </a:rPr>
              <a:t>User can view account activity and details by selecting account nickname.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2895600"/>
            <a:ext cx="803275"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898109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951356"/>
            <a:ext cx="7543800" cy="746763"/>
          </a:xfrm>
        </p:spPr>
        <p:txBody>
          <a:bodyPr>
            <a:normAutofit/>
          </a:bodyPr>
          <a:lstStyle/>
          <a:p>
            <a:r>
              <a:rPr lang="en-US" sz="3000" dirty="0">
                <a:latin typeface="+mn-lt"/>
              </a:rPr>
              <a:t>Account Activity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1371" y="1912146"/>
            <a:ext cx="7415548" cy="2719383"/>
          </a:xfrm>
          <a:prstGeom prst="rect">
            <a:avLst/>
          </a:prstGeom>
          <a:ln w="38100">
            <a:solidFill>
              <a:schemeClr val="tx1"/>
            </a:solidFill>
          </a:ln>
        </p:spPr>
      </p:pic>
      <p:sp>
        <p:nvSpPr>
          <p:cNvPr id="5" name="TextBox 4"/>
          <p:cNvSpPr txBox="1"/>
          <p:nvPr/>
        </p:nvSpPr>
        <p:spPr>
          <a:xfrm>
            <a:off x="1371600" y="4806312"/>
            <a:ext cx="6553200" cy="1281376"/>
          </a:xfrm>
          <a:prstGeom prst="rect">
            <a:avLst/>
          </a:prstGeom>
          <a:noFill/>
        </p:spPr>
        <p:txBody>
          <a:bodyPr wrap="square" rtlCol="0">
            <a:spAutoFit/>
          </a:bodyPr>
          <a:lstStyle/>
          <a:p>
            <a:pPr marL="233363" indent="-233363" defTabSz="514350">
              <a:lnSpc>
                <a:spcPct val="90000"/>
              </a:lnSpc>
              <a:spcAft>
                <a:spcPts val="113"/>
              </a:spcAft>
              <a:buClr>
                <a:schemeClr val="accent1"/>
              </a:buClr>
              <a:buSzPct val="100000"/>
              <a:buFont typeface="Arial" panose="020B0604020202020204" pitchFamily="34" charset="0"/>
              <a:buChar char="•"/>
            </a:pPr>
            <a:r>
              <a:rPr lang="en-US" sz="2100" dirty="0">
                <a:solidFill>
                  <a:schemeClr val="tx1">
                    <a:lumMod val="75000"/>
                    <a:lumOff val="25000"/>
                  </a:schemeClr>
                </a:solidFill>
              </a:rPr>
              <a:t>Users can search for transactions using preset options.</a:t>
            </a:r>
          </a:p>
          <a:p>
            <a:pPr marL="233363" indent="-233363" defTabSz="514350">
              <a:lnSpc>
                <a:spcPct val="90000"/>
              </a:lnSpc>
              <a:spcAft>
                <a:spcPts val="113"/>
              </a:spcAft>
              <a:buClr>
                <a:schemeClr val="accent1"/>
              </a:buClr>
              <a:buSzPct val="100000"/>
              <a:buFont typeface="Arial" panose="020B0604020202020204" pitchFamily="34" charset="0"/>
              <a:buChar char="•"/>
            </a:pPr>
            <a:endParaRPr lang="en-US" sz="2100" dirty="0">
              <a:solidFill>
                <a:schemeClr val="tx1">
                  <a:lumMod val="75000"/>
                  <a:lumOff val="25000"/>
                </a:schemeClr>
              </a:solidFill>
            </a:endParaRPr>
          </a:p>
          <a:p>
            <a:pPr marL="233363" indent="-233363" defTabSz="514350">
              <a:lnSpc>
                <a:spcPct val="90000"/>
              </a:lnSpc>
              <a:spcAft>
                <a:spcPts val="113"/>
              </a:spcAft>
              <a:buClr>
                <a:schemeClr val="accent1"/>
              </a:buClr>
              <a:buSzPct val="100000"/>
              <a:buFont typeface="Arial" panose="020B0604020202020204" pitchFamily="34" charset="0"/>
              <a:buChar char="•"/>
            </a:pPr>
            <a:r>
              <a:rPr lang="en-US" sz="2100" dirty="0">
                <a:solidFill>
                  <a:schemeClr val="tx1">
                    <a:lumMod val="75000"/>
                    <a:lumOff val="25000"/>
                  </a:schemeClr>
                </a:solidFill>
              </a:rPr>
              <a:t>Account details appear to the right. Information displayed is dependent on the account type.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1669780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343" y="1066800"/>
            <a:ext cx="7543800" cy="605426"/>
          </a:xfrm>
        </p:spPr>
        <p:txBody>
          <a:bodyPr>
            <a:normAutofit/>
          </a:bodyPr>
          <a:lstStyle/>
          <a:p>
            <a:r>
              <a:rPr lang="en-US" sz="3000" dirty="0">
                <a:latin typeface="+mn-lt"/>
              </a:rPr>
              <a:t>Account Activity: Account History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3200" y="1871277"/>
            <a:ext cx="4953000" cy="4271545"/>
          </a:xfrm>
          <a:prstGeom prst="rect">
            <a:avLst/>
          </a:prstGeom>
        </p:spPr>
      </p:pic>
      <p:pic>
        <p:nvPicPr>
          <p:cNvPr id="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00517" y="2684518"/>
            <a:ext cx="3310628" cy="243759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50243" y="3740907"/>
            <a:ext cx="940749" cy="38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59768" y="4256596"/>
            <a:ext cx="940749" cy="88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50204" y="2133600"/>
            <a:ext cx="2114550" cy="3539430"/>
          </a:xfrm>
          <a:prstGeom prst="rect">
            <a:avLst/>
          </a:prstGeom>
          <a:noFill/>
        </p:spPr>
        <p:txBody>
          <a:bodyPr wrap="square" rtlCol="0">
            <a:spAutoFit/>
          </a:bodyPr>
          <a:lstStyle/>
          <a:p>
            <a:r>
              <a:rPr lang="en-US" sz="1600" dirty="0"/>
              <a:t>A user can use the Account History dropdown menu to navigate between accounts and filter by additional search criteria, as desired.</a:t>
            </a:r>
          </a:p>
          <a:p>
            <a:endParaRPr lang="en-US" sz="1600" dirty="0"/>
          </a:p>
          <a:p>
            <a:r>
              <a:rPr lang="en-US" sz="1600" dirty="0"/>
              <a:t>Resulting history displays at the bottom of the screen. Amount of history available is dependent on the core.</a:t>
            </a: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4116739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6800"/>
            <a:ext cx="7543800" cy="594363"/>
          </a:xfrm>
        </p:spPr>
        <p:txBody>
          <a:bodyPr>
            <a:normAutofit/>
          </a:bodyPr>
          <a:lstStyle/>
          <a:p>
            <a:r>
              <a:rPr lang="en-US" sz="3000" dirty="0">
                <a:latin typeface="+mn-lt"/>
              </a:rPr>
              <a:t>Account Activity: Account Details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1206" y="1905000"/>
            <a:ext cx="4887307" cy="4110561"/>
          </a:xfrm>
          <a:prstGeom prst="rect">
            <a:avLst/>
          </a:prstGeom>
          <a:ln w="38100">
            <a:solidFill>
              <a:schemeClr val="tx1"/>
            </a:solidFill>
          </a:ln>
        </p:spPr>
      </p:pic>
      <p:pic>
        <p:nvPicPr>
          <p:cNvPr id="5" name="Picture 4"/>
          <p:cNvPicPr>
            <a:picLocks noChangeAspect="1"/>
          </p:cNvPicPr>
          <p:nvPr/>
        </p:nvPicPr>
        <p:blipFill>
          <a:blip r:embed="rId3">
            <a:grayscl/>
            <a:biLevel thresh="50000"/>
            <a:extLst>
              <a:ext uri="{28A0092B-C50C-407E-A947-70E740481C1C}">
                <a14:useLocalDpi xmlns:a14="http://schemas.microsoft.com/office/drawing/2010/main" val="0"/>
              </a:ext>
            </a:extLst>
          </a:blip>
          <a:srcRect/>
          <a:stretch>
            <a:fillRect/>
          </a:stretch>
        </p:blipFill>
        <p:spPr bwMode="auto">
          <a:xfrm>
            <a:off x="6400800" y="4634425"/>
            <a:ext cx="352425" cy="41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404745" y="4126594"/>
            <a:ext cx="1190625" cy="507831"/>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r>
              <a:rPr lang="en-US" sz="1350" b="1" dirty="0"/>
              <a:t>Transaction link required</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1359558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4993" y="296565"/>
            <a:ext cx="5953207" cy="5888055"/>
          </a:xfrm>
          <a:prstGeom prst="rect">
            <a:avLst/>
          </a:prstGeom>
          <a:ln w="38100">
            <a:solidFill>
              <a:schemeClr val="tx1"/>
            </a:solidFill>
          </a:ln>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3233709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66800"/>
            <a:ext cx="7543800" cy="594363"/>
          </a:xfrm>
        </p:spPr>
        <p:txBody>
          <a:bodyPr>
            <a:normAutofit/>
          </a:bodyPr>
          <a:lstStyle/>
          <a:p>
            <a:r>
              <a:rPr lang="en-US" sz="3000" dirty="0" err="1">
                <a:latin typeface="+mn-lt"/>
              </a:rPr>
              <a:t>eDocuments</a:t>
            </a:r>
            <a:endParaRPr lang="en-US" sz="3000" dirty="0">
              <a:latin typeface="+mn-lt"/>
            </a:endParaRPr>
          </a:p>
        </p:txBody>
      </p:sp>
      <p:sp>
        <p:nvSpPr>
          <p:cNvPr id="4" name="TextBox 3"/>
          <p:cNvSpPr txBox="1"/>
          <p:nvPr/>
        </p:nvSpPr>
        <p:spPr>
          <a:xfrm>
            <a:off x="518160" y="2057400"/>
            <a:ext cx="8153400" cy="1572225"/>
          </a:xfrm>
          <a:prstGeom prst="rect">
            <a:avLst/>
          </a:prstGeom>
          <a:noFill/>
        </p:spPr>
        <p:txBody>
          <a:bodyPr wrap="square" rtlCol="0">
            <a:spAutoFit/>
          </a:bodyPr>
          <a:lstStyle/>
          <a:p>
            <a:pPr marL="233363" indent="-233363" defTabSz="514350">
              <a:lnSpc>
                <a:spcPct val="90000"/>
              </a:lnSpc>
              <a:spcAft>
                <a:spcPts val="113"/>
              </a:spcAft>
              <a:buClr>
                <a:schemeClr val="accent1"/>
              </a:buClr>
              <a:buSzPct val="100000"/>
              <a:buFont typeface="Arial" panose="020B0604020202020204" pitchFamily="34" charset="0"/>
              <a:buChar char="•"/>
            </a:pPr>
            <a:r>
              <a:rPr lang="en-US" sz="2100" dirty="0">
                <a:solidFill>
                  <a:schemeClr val="tx1">
                    <a:lumMod val="75000"/>
                    <a:lumOff val="25000"/>
                  </a:schemeClr>
                </a:solidFill>
              </a:rPr>
              <a:t>To retrieve </a:t>
            </a:r>
            <a:r>
              <a:rPr lang="en-US" sz="2100" dirty="0" err="1">
                <a:solidFill>
                  <a:schemeClr val="tx1">
                    <a:lumMod val="75000"/>
                    <a:lumOff val="25000"/>
                  </a:schemeClr>
                </a:solidFill>
              </a:rPr>
              <a:t>eStatements</a:t>
            </a:r>
            <a:r>
              <a:rPr lang="en-US" sz="2100" dirty="0">
                <a:solidFill>
                  <a:schemeClr val="tx1">
                    <a:lumMod val="75000"/>
                    <a:lumOff val="25000"/>
                  </a:schemeClr>
                </a:solidFill>
              </a:rPr>
              <a:t> the user selects “View Statements” or the year and clicks on magnifying glass following the desired month.</a:t>
            </a:r>
          </a:p>
          <a:p>
            <a:pPr marL="233363" indent="-233363" defTabSz="514350">
              <a:lnSpc>
                <a:spcPct val="90000"/>
              </a:lnSpc>
              <a:spcAft>
                <a:spcPts val="113"/>
              </a:spcAft>
              <a:buClr>
                <a:schemeClr val="accent1"/>
              </a:buClr>
              <a:buSzPct val="100000"/>
              <a:buFont typeface="Arial" panose="020B0604020202020204" pitchFamily="34" charset="0"/>
              <a:buChar char="•"/>
            </a:pPr>
            <a:endParaRPr lang="en-US" sz="2100" dirty="0">
              <a:solidFill>
                <a:schemeClr val="tx1">
                  <a:lumMod val="75000"/>
                  <a:lumOff val="25000"/>
                </a:schemeClr>
              </a:solidFill>
            </a:endParaRPr>
          </a:p>
          <a:p>
            <a:pPr marL="233363" indent="-233363" defTabSz="514350">
              <a:lnSpc>
                <a:spcPct val="90000"/>
              </a:lnSpc>
              <a:spcAft>
                <a:spcPts val="113"/>
              </a:spcAft>
              <a:buClr>
                <a:schemeClr val="accent1"/>
              </a:buClr>
              <a:buSzPct val="100000"/>
              <a:buFont typeface="Arial" panose="020B0604020202020204" pitchFamily="34" charset="0"/>
              <a:buChar char="•"/>
            </a:pPr>
            <a:r>
              <a:rPr lang="en-US" sz="2100" dirty="0">
                <a:solidFill>
                  <a:schemeClr val="tx1">
                    <a:lumMod val="75000"/>
                    <a:lumOff val="25000"/>
                  </a:schemeClr>
                </a:solidFill>
              </a:rPr>
              <a:t>The </a:t>
            </a:r>
            <a:r>
              <a:rPr lang="en-US" sz="2100" dirty="0" err="1">
                <a:solidFill>
                  <a:schemeClr val="tx1">
                    <a:lumMod val="75000"/>
                    <a:lumOff val="25000"/>
                  </a:schemeClr>
                </a:solidFill>
              </a:rPr>
              <a:t>eStatement</a:t>
            </a:r>
            <a:r>
              <a:rPr lang="en-US" sz="2100" dirty="0">
                <a:solidFill>
                  <a:schemeClr val="tx1">
                    <a:lumMod val="75000"/>
                    <a:lumOff val="25000"/>
                  </a:schemeClr>
                </a:solidFill>
              </a:rPr>
              <a:t> will appear in a pop-up box. It can be viewed, printed and saved.</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1482200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7543800" cy="518163"/>
          </a:xfrm>
        </p:spPr>
        <p:txBody>
          <a:bodyPr>
            <a:normAutofit/>
          </a:bodyPr>
          <a:lstStyle/>
          <a:p>
            <a:r>
              <a:rPr lang="en-US" sz="3000" dirty="0">
                <a:latin typeface="+mn-lt"/>
              </a:rPr>
              <a:t>Stop Payments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6095" y="1828800"/>
            <a:ext cx="5437530" cy="4458491"/>
          </a:xfrm>
          <a:prstGeom prst="rect">
            <a:avLst/>
          </a:prstGeom>
          <a:ln w="38100">
            <a:solidFill>
              <a:schemeClr val="tx1"/>
            </a:solid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3733502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77235"/>
            <a:ext cx="7543800" cy="665159"/>
          </a:xfrm>
        </p:spPr>
        <p:txBody>
          <a:bodyPr>
            <a:normAutofit/>
          </a:bodyPr>
          <a:lstStyle/>
          <a:p>
            <a:r>
              <a:rPr lang="en-US" sz="3000" dirty="0" smtClean="0">
                <a:latin typeface="+mn-lt"/>
              </a:rPr>
              <a:t>Change </a:t>
            </a:r>
            <a:r>
              <a:rPr lang="en-US" sz="3000" dirty="0">
                <a:latin typeface="+mn-lt"/>
              </a:rPr>
              <a:t>Account Nickname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4430" y="2080315"/>
            <a:ext cx="6109055" cy="4015685"/>
          </a:xfrm>
          <a:prstGeom prst="rect">
            <a:avLst/>
          </a:prstGeom>
          <a:ln w="38100">
            <a:solidFill>
              <a:schemeClr val="tx1"/>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800" y="1865671"/>
            <a:ext cx="1527419" cy="4382729"/>
          </a:xfrm>
          <a:prstGeom prst="rect">
            <a:avLst/>
          </a:prstGeom>
          <a:ln w="38100">
            <a:solidFill>
              <a:schemeClr val="tx1"/>
            </a:solidFill>
          </a:ln>
        </p:spPr>
      </p:pic>
      <p:pic>
        <p:nvPicPr>
          <p:cNvPr id="6" name="Picture 5"/>
          <p:cNvPicPr>
            <a:picLocks noChangeAspect="1"/>
          </p:cNvPicPr>
          <p:nvPr/>
        </p:nvPicPr>
        <p:blipFill>
          <a:blip r:embed="rId4"/>
          <a:stretch>
            <a:fillRect/>
          </a:stretch>
        </p:blipFill>
        <p:spPr>
          <a:xfrm>
            <a:off x="5242920" y="3429000"/>
            <a:ext cx="572073" cy="328637"/>
          </a:xfrm>
          <a:prstGeom prst="rect">
            <a:avLst/>
          </a:prstGeom>
        </p:spPr>
      </p:pic>
      <p:pic>
        <p:nvPicPr>
          <p:cNvPr id="7"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29676" y="2438400"/>
            <a:ext cx="4333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3810521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mn-lt"/>
              </a:rPr>
              <a:t>Transfer Funds</a:t>
            </a:r>
            <a:endParaRPr lang="en-US" sz="4000" dirty="0">
              <a:latin typeface="+mn-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5509" y="1838929"/>
            <a:ext cx="3261360" cy="1350264"/>
          </a:xfrm>
          <a:prstGeom prst="rect">
            <a:avLst/>
          </a:prstGeom>
        </p:spPr>
      </p:pic>
    </p:spTree>
    <p:extLst>
      <p:ext uri="{BB962C8B-B14F-4D97-AF65-F5344CB8AC3E}">
        <p14:creationId xmlns:p14="http://schemas.microsoft.com/office/powerpoint/2010/main" val="2387715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New User Registration</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5509" y="1838929"/>
            <a:ext cx="3261360" cy="1350264"/>
          </a:xfrm>
          <a:prstGeom prst="rect">
            <a:avLst/>
          </a:prstGeom>
        </p:spPr>
      </p:pic>
    </p:spTree>
    <p:extLst>
      <p:ext uri="{BB962C8B-B14F-4D97-AF65-F5344CB8AC3E}">
        <p14:creationId xmlns:p14="http://schemas.microsoft.com/office/powerpoint/2010/main" val="2156209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6800"/>
            <a:ext cx="7543800" cy="594363"/>
          </a:xfrm>
        </p:spPr>
        <p:txBody>
          <a:bodyPr>
            <a:normAutofit/>
          </a:bodyPr>
          <a:lstStyle/>
          <a:p>
            <a:r>
              <a:rPr lang="en-US" sz="3000" dirty="0">
                <a:latin typeface="+mn-lt"/>
              </a:rPr>
              <a:t>Manage Transfers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09621" y="1933332"/>
            <a:ext cx="5800979" cy="4064091"/>
          </a:xfrm>
          <a:prstGeom prst="rect">
            <a:avLst/>
          </a:prstGeom>
          <a:ln w="38100">
            <a:solidFill>
              <a:schemeClr val="tx1"/>
            </a:solidFill>
          </a:ln>
        </p:spPr>
      </p:pic>
      <p:sp>
        <p:nvSpPr>
          <p:cNvPr id="5" name="TextBox 4"/>
          <p:cNvSpPr txBox="1"/>
          <p:nvPr/>
        </p:nvSpPr>
        <p:spPr>
          <a:xfrm>
            <a:off x="381000" y="2286000"/>
            <a:ext cx="2133600" cy="3109569"/>
          </a:xfrm>
          <a:prstGeom prst="rect">
            <a:avLst/>
          </a:prstGeom>
          <a:noFill/>
        </p:spPr>
        <p:txBody>
          <a:bodyPr wrap="square" rtlCol="0">
            <a:spAutoFit/>
          </a:bodyPr>
          <a:lstStyle/>
          <a:p>
            <a:pPr marL="233363" indent="-233363" defTabSz="514350">
              <a:lnSpc>
                <a:spcPct val="90000"/>
              </a:lnSpc>
              <a:spcAft>
                <a:spcPts val="113"/>
              </a:spcAft>
              <a:buClr>
                <a:schemeClr val="accent1"/>
              </a:buClr>
              <a:buSzPct val="100000"/>
              <a:buFont typeface="Arial" panose="020B0604020202020204" pitchFamily="34" charset="0"/>
              <a:buChar char="•"/>
            </a:pPr>
            <a:r>
              <a:rPr lang="en-US" dirty="0">
                <a:solidFill>
                  <a:schemeClr val="tx1">
                    <a:lumMod val="75000"/>
                    <a:lumOff val="25000"/>
                  </a:schemeClr>
                </a:solidFill>
              </a:rPr>
              <a:t>Users can create a new transfer or view/edit schedule transfers at Transfer Funds/Manage Transfers.</a:t>
            </a:r>
          </a:p>
          <a:p>
            <a:pPr marL="233363" indent="-233363" defTabSz="514350">
              <a:lnSpc>
                <a:spcPct val="90000"/>
              </a:lnSpc>
              <a:spcAft>
                <a:spcPts val="113"/>
              </a:spcAft>
              <a:buClr>
                <a:schemeClr val="accent1"/>
              </a:buClr>
              <a:buSzPct val="100000"/>
              <a:buFont typeface="Arial" panose="020B0604020202020204" pitchFamily="34" charset="0"/>
              <a:buChar char="•"/>
            </a:pPr>
            <a:endParaRPr lang="en-US" dirty="0">
              <a:solidFill>
                <a:schemeClr val="tx1">
                  <a:lumMod val="75000"/>
                  <a:lumOff val="25000"/>
                </a:schemeClr>
              </a:solidFill>
            </a:endParaRPr>
          </a:p>
          <a:p>
            <a:pPr marL="233363" indent="-233363" defTabSz="514350">
              <a:lnSpc>
                <a:spcPct val="90000"/>
              </a:lnSpc>
              <a:spcAft>
                <a:spcPts val="113"/>
              </a:spcAft>
              <a:buClr>
                <a:schemeClr val="accent1"/>
              </a:buClr>
              <a:buSzPct val="100000"/>
              <a:buFont typeface="Arial" panose="020B0604020202020204" pitchFamily="34" charset="0"/>
              <a:buChar char="•"/>
            </a:pPr>
            <a:r>
              <a:rPr lang="en-US" dirty="0">
                <a:solidFill>
                  <a:schemeClr val="tx1">
                    <a:lumMod val="75000"/>
                    <a:lumOff val="25000"/>
                  </a:schemeClr>
                </a:solidFill>
              </a:rPr>
              <a:t>User chooses the “Form” and “To” accounts from the drop-down.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678493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3000"/>
            <a:ext cx="7543800" cy="518163"/>
          </a:xfrm>
        </p:spPr>
        <p:txBody>
          <a:bodyPr>
            <a:normAutofit/>
          </a:bodyPr>
          <a:lstStyle/>
          <a:p>
            <a:r>
              <a:rPr lang="en-US" sz="3000" dirty="0">
                <a:latin typeface="+mn-lt"/>
              </a:rPr>
              <a:t>Manage Transfers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3846" y="2022935"/>
            <a:ext cx="7530599" cy="2575269"/>
          </a:xfrm>
          <a:prstGeom prst="rect">
            <a:avLst/>
          </a:prstGeom>
          <a:ln w="38100">
            <a:solidFill>
              <a:schemeClr val="tx1"/>
            </a:solidFill>
          </a:ln>
        </p:spPr>
      </p:pic>
      <p:sp>
        <p:nvSpPr>
          <p:cNvPr id="5" name="TextBox 4"/>
          <p:cNvSpPr txBox="1"/>
          <p:nvPr/>
        </p:nvSpPr>
        <p:spPr>
          <a:xfrm>
            <a:off x="1600200" y="4912351"/>
            <a:ext cx="6164580" cy="1128001"/>
          </a:xfrm>
          <a:prstGeom prst="rect">
            <a:avLst/>
          </a:prstGeom>
          <a:noFill/>
        </p:spPr>
        <p:txBody>
          <a:bodyPr wrap="square" rtlCol="0">
            <a:spAutoFit/>
          </a:bodyPr>
          <a:lstStyle/>
          <a:p>
            <a:pPr defTabSz="514350">
              <a:lnSpc>
                <a:spcPct val="90000"/>
              </a:lnSpc>
              <a:spcAft>
                <a:spcPts val="113"/>
              </a:spcAft>
              <a:buClr>
                <a:schemeClr val="accent1"/>
              </a:buClr>
              <a:buSzPct val="100000"/>
            </a:pPr>
            <a:r>
              <a:rPr lang="en-US" dirty="0">
                <a:solidFill>
                  <a:schemeClr val="tx1">
                    <a:lumMod val="75000"/>
                    <a:lumOff val="25000"/>
                  </a:schemeClr>
                </a:solidFill>
              </a:rPr>
              <a:t>The user can choose from three transfer scheduling options:</a:t>
            </a:r>
          </a:p>
          <a:p>
            <a:pPr marL="233363" indent="-233363" defTabSz="514350">
              <a:lnSpc>
                <a:spcPct val="90000"/>
              </a:lnSpc>
              <a:spcAft>
                <a:spcPts val="113"/>
              </a:spcAft>
              <a:buClr>
                <a:schemeClr val="accent1"/>
              </a:buClr>
              <a:buSzPct val="100000"/>
              <a:buFont typeface="Arial" panose="020B0604020202020204" pitchFamily="34" charset="0"/>
              <a:buChar char="•"/>
            </a:pPr>
            <a:r>
              <a:rPr lang="en-US" dirty="0">
                <a:solidFill>
                  <a:schemeClr val="tx1">
                    <a:lumMod val="75000"/>
                    <a:lumOff val="25000"/>
                  </a:schemeClr>
                </a:solidFill>
              </a:rPr>
              <a:t>Immediate – occurs once submitted</a:t>
            </a:r>
          </a:p>
          <a:p>
            <a:pPr marL="233363" indent="-233363" defTabSz="514350">
              <a:lnSpc>
                <a:spcPct val="90000"/>
              </a:lnSpc>
              <a:spcAft>
                <a:spcPts val="113"/>
              </a:spcAft>
              <a:buClr>
                <a:schemeClr val="accent1"/>
              </a:buClr>
              <a:buSzPct val="100000"/>
              <a:buFont typeface="Arial" panose="020B0604020202020204" pitchFamily="34" charset="0"/>
              <a:buChar char="•"/>
            </a:pPr>
            <a:r>
              <a:rPr lang="en-US" dirty="0">
                <a:solidFill>
                  <a:schemeClr val="tx1">
                    <a:lumMod val="75000"/>
                    <a:lumOff val="25000"/>
                  </a:schemeClr>
                </a:solidFill>
              </a:rPr>
              <a:t>Future-dated – occurs on the scheduled date</a:t>
            </a:r>
          </a:p>
          <a:p>
            <a:pPr marL="233363" indent="-233363" defTabSz="514350">
              <a:lnSpc>
                <a:spcPct val="90000"/>
              </a:lnSpc>
              <a:spcAft>
                <a:spcPts val="113"/>
              </a:spcAft>
              <a:buClr>
                <a:schemeClr val="accent1"/>
              </a:buClr>
              <a:buSzPct val="100000"/>
              <a:buFont typeface="Arial" panose="020B0604020202020204" pitchFamily="34" charset="0"/>
              <a:buChar char="•"/>
            </a:pPr>
            <a:r>
              <a:rPr lang="en-US" dirty="0">
                <a:solidFill>
                  <a:schemeClr val="tx1">
                    <a:lumMod val="75000"/>
                    <a:lumOff val="25000"/>
                  </a:schemeClr>
                </a:solidFill>
              </a:rPr>
              <a:t>Recurring – occurs per frequency selected</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3346568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083" y="1143000"/>
            <a:ext cx="7543800" cy="518163"/>
          </a:xfrm>
        </p:spPr>
        <p:txBody>
          <a:bodyPr>
            <a:normAutofit/>
          </a:bodyPr>
          <a:lstStyle/>
          <a:p>
            <a:r>
              <a:rPr lang="en-US" sz="3000" dirty="0">
                <a:latin typeface="+mn-lt"/>
              </a:rPr>
              <a:t>Manage Transfers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831146"/>
            <a:ext cx="6129320" cy="4417254"/>
          </a:xfrm>
          <a:prstGeom prst="rect">
            <a:avLst/>
          </a:prstGeom>
          <a:ln w="38100">
            <a:solidFill>
              <a:schemeClr val="tx1"/>
            </a:solidFill>
          </a:ln>
        </p:spPr>
      </p:pic>
      <p:sp>
        <p:nvSpPr>
          <p:cNvPr id="5" name="TextBox 4"/>
          <p:cNvSpPr txBox="1"/>
          <p:nvPr/>
        </p:nvSpPr>
        <p:spPr>
          <a:xfrm>
            <a:off x="5638800" y="2438400"/>
            <a:ext cx="2819400" cy="1588127"/>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pPr defTabSz="514350">
              <a:lnSpc>
                <a:spcPct val="90000"/>
              </a:lnSpc>
              <a:spcAft>
                <a:spcPts val="113"/>
              </a:spcAft>
              <a:buClr>
                <a:schemeClr val="accent1"/>
              </a:buClr>
              <a:buSzPct val="100000"/>
            </a:pPr>
            <a:r>
              <a:rPr lang="en-US" dirty="0">
                <a:solidFill>
                  <a:schemeClr val="tx1">
                    <a:lumMod val="75000"/>
                    <a:lumOff val="25000"/>
                  </a:schemeClr>
                </a:solidFill>
              </a:rPr>
              <a:t>Recurring Transfers require additional information when at initial set-up: Transfer Date, Frequency and End Date or Number of Transfers.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111495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5977"/>
            <a:ext cx="7543800" cy="1450757"/>
          </a:xfrm>
        </p:spPr>
        <p:txBody>
          <a:bodyPr>
            <a:normAutofit/>
          </a:bodyPr>
          <a:lstStyle/>
          <a:p>
            <a:r>
              <a:rPr lang="en-US" sz="3000" dirty="0">
                <a:latin typeface="+mn-lt"/>
              </a:rPr>
              <a:t>Manage Transfers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6146" y="1959296"/>
            <a:ext cx="6845999" cy="3106304"/>
          </a:xfrm>
          <a:prstGeom prst="rect">
            <a:avLst/>
          </a:prstGeom>
          <a:ln w="38100">
            <a:solidFill>
              <a:schemeClr val="tx1"/>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392" y="5294621"/>
            <a:ext cx="8047505" cy="631007"/>
          </a:xfrm>
          <a:prstGeom prst="rect">
            <a:avLst/>
          </a:prstGeom>
          <a:ln w="38100">
            <a:solidFill>
              <a:schemeClr val="tx1"/>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4123105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25977"/>
            <a:ext cx="7543800" cy="1450757"/>
          </a:xfrm>
        </p:spPr>
        <p:txBody>
          <a:bodyPr>
            <a:normAutofit/>
          </a:bodyPr>
          <a:lstStyle/>
          <a:p>
            <a:r>
              <a:rPr lang="en-US" sz="3000" dirty="0">
                <a:latin typeface="+mn-lt"/>
              </a:rPr>
              <a:t>Transfer Activity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70479" y="1828800"/>
            <a:ext cx="4530521" cy="4453632"/>
          </a:xfrm>
          <a:prstGeom prst="rect">
            <a:avLst/>
          </a:prstGeom>
          <a:ln w="38100">
            <a:solidFill>
              <a:schemeClr val="tx1"/>
            </a:solidFill>
          </a:ln>
        </p:spPr>
      </p:pic>
      <p:sp>
        <p:nvSpPr>
          <p:cNvPr id="5" name="TextBox 4"/>
          <p:cNvSpPr txBox="1"/>
          <p:nvPr/>
        </p:nvSpPr>
        <p:spPr>
          <a:xfrm>
            <a:off x="822960" y="2286000"/>
            <a:ext cx="2453640" cy="2361672"/>
          </a:xfrm>
          <a:prstGeom prst="rect">
            <a:avLst/>
          </a:prstGeom>
          <a:noFill/>
        </p:spPr>
        <p:txBody>
          <a:bodyPr wrap="square" rtlCol="0">
            <a:spAutoFit/>
          </a:bodyPr>
          <a:lstStyle/>
          <a:p>
            <a:pPr marL="233363" indent="-233363" defTabSz="514350">
              <a:lnSpc>
                <a:spcPct val="90000"/>
              </a:lnSpc>
              <a:spcAft>
                <a:spcPts val="113"/>
              </a:spcAft>
              <a:buClr>
                <a:schemeClr val="accent1"/>
              </a:buClr>
              <a:buSzPct val="100000"/>
              <a:buFont typeface="Arial" panose="020B0604020202020204" pitchFamily="34" charset="0"/>
              <a:buChar char="•"/>
            </a:pPr>
            <a:r>
              <a:rPr lang="en-US" dirty="0">
                <a:solidFill>
                  <a:schemeClr val="tx1">
                    <a:lumMod val="75000"/>
                    <a:lumOff val="25000"/>
                  </a:schemeClr>
                </a:solidFill>
              </a:rPr>
              <a:t>End users will be able to edit or delete Scheduled Transfers by accessing the icons. </a:t>
            </a:r>
          </a:p>
          <a:p>
            <a:pPr marL="233363" indent="-233363" defTabSz="514350">
              <a:lnSpc>
                <a:spcPct val="90000"/>
              </a:lnSpc>
              <a:spcAft>
                <a:spcPts val="113"/>
              </a:spcAft>
              <a:buClr>
                <a:schemeClr val="accent1"/>
              </a:buClr>
              <a:buSzPct val="100000"/>
              <a:buFont typeface="Arial" panose="020B0604020202020204" pitchFamily="34" charset="0"/>
              <a:buChar char="•"/>
            </a:pPr>
            <a:endParaRPr lang="en-US" dirty="0">
              <a:solidFill>
                <a:schemeClr val="tx1">
                  <a:lumMod val="75000"/>
                  <a:lumOff val="25000"/>
                </a:schemeClr>
              </a:solidFill>
            </a:endParaRPr>
          </a:p>
          <a:p>
            <a:pPr marL="233363" indent="-233363" defTabSz="514350">
              <a:lnSpc>
                <a:spcPct val="90000"/>
              </a:lnSpc>
              <a:spcAft>
                <a:spcPts val="113"/>
              </a:spcAft>
              <a:buClr>
                <a:schemeClr val="accent1"/>
              </a:buClr>
              <a:buSzPct val="100000"/>
              <a:buFont typeface="Arial" panose="020B0604020202020204" pitchFamily="34" charset="0"/>
              <a:buChar char="•"/>
            </a:pPr>
            <a:r>
              <a:rPr lang="en-US" dirty="0">
                <a:solidFill>
                  <a:schemeClr val="tx1">
                    <a:lumMod val="75000"/>
                    <a:lumOff val="25000"/>
                  </a:schemeClr>
                </a:solidFill>
              </a:rPr>
              <a:t>Transfer History will display below Scheduled Transfers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2487273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5977"/>
            <a:ext cx="7543800" cy="1450757"/>
          </a:xfrm>
        </p:spPr>
        <p:txBody>
          <a:bodyPr>
            <a:normAutofit/>
          </a:bodyPr>
          <a:lstStyle/>
          <a:p>
            <a:r>
              <a:rPr lang="en-US" sz="3000" dirty="0">
                <a:latin typeface="+mn-lt"/>
              </a:rPr>
              <a:t>Person to Person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5048" y="1879530"/>
            <a:ext cx="4707241" cy="4417254"/>
          </a:xfrm>
          <a:prstGeom prst="rect">
            <a:avLst/>
          </a:prstGeom>
          <a:ln w="38100">
            <a:solidFill>
              <a:schemeClr val="tx1"/>
            </a:solid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378066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8737"/>
            <a:ext cx="7543800" cy="670563"/>
          </a:xfrm>
        </p:spPr>
        <p:txBody>
          <a:bodyPr>
            <a:normAutofit/>
          </a:bodyPr>
          <a:lstStyle/>
          <a:p>
            <a:r>
              <a:rPr lang="en-US" sz="3000" dirty="0">
                <a:latin typeface="+mn-lt"/>
              </a:rPr>
              <a:t>Bank to Bank</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1053" y="1828800"/>
            <a:ext cx="4635232" cy="4417254"/>
          </a:xfrm>
          <a:prstGeom prst="rect">
            <a:avLst/>
          </a:prstGeom>
          <a:ln w="38100">
            <a:solidFill>
              <a:schemeClr val="tx1"/>
            </a:solid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3532397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7585" y="294574"/>
            <a:ext cx="6195415" cy="5904066"/>
          </a:xfrm>
          <a:prstGeom prst="rect">
            <a:avLst/>
          </a:prstGeom>
          <a:ln w="38100">
            <a:solidFill>
              <a:schemeClr val="tx1"/>
            </a:solidFill>
          </a:ln>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262507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371600"/>
            <a:ext cx="8241822" cy="4424228"/>
          </a:xfrm>
          <a:prstGeom prst="rect">
            <a:avLst/>
          </a:prstGeom>
          <a:ln w="38100">
            <a:solidFill>
              <a:schemeClr val="tx1"/>
            </a:solidFill>
          </a:ln>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2188779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mn-lt"/>
              </a:rPr>
              <a:t>Bill Pay</a:t>
            </a:r>
            <a:endParaRPr lang="en-US" sz="4000" dirty="0">
              <a:latin typeface="+mn-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5509" y="1838929"/>
            <a:ext cx="3261360" cy="1350264"/>
          </a:xfrm>
          <a:prstGeom prst="rect">
            <a:avLst/>
          </a:prstGeom>
        </p:spPr>
      </p:pic>
    </p:spTree>
    <p:extLst>
      <p:ext uri="{BB962C8B-B14F-4D97-AF65-F5344CB8AC3E}">
        <p14:creationId xmlns:p14="http://schemas.microsoft.com/office/powerpoint/2010/main" val="3005838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5977"/>
            <a:ext cx="7543800" cy="1450757"/>
          </a:xfrm>
        </p:spPr>
        <p:txBody>
          <a:bodyPr>
            <a:noAutofit/>
          </a:bodyPr>
          <a:lstStyle/>
          <a:p>
            <a:r>
              <a:rPr lang="en-US" sz="3000" dirty="0">
                <a:latin typeface="+mn-lt"/>
              </a:rPr>
              <a:t>Supported Browsers Link</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8031" y="2022875"/>
            <a:ext cx="6127169" cy="4112353"/>
          </a:xfrm>
          <a:prstGeom prst="rect">
            <a:avLst/>
          </a:prstGeom>
          <a:ln w="38100">
            <a:solidFill>
              <a:schemeClr val="tx1"/>
            </a:solidFill>
          </a:ln>
        </p:spPr>
      </p:pic>
      <p:pic>
        <p:nvPicPr>
          <p:cNvPr id="7" name="Picture 9"/>
          <p:cNvPicPr>
            <a:picLocks noChangeAspect="1"/>
          </p:cNvPicPr>
          <p:nvPr/>
        </p:nvPicPr>
        <p:blipFill>
          <a:blip r:embed="rId4">
            <a:grayscl/>
            <a:biLevel thresh="50000"/>
            <a:extLst>
              <a:ext uri="{28A0092B-C50C-407E-A947-70E740481C1C}">
                <a14:useLocalDpi xmlns:a14="http://schemas.microsoft.com/office/drawing/2010/main" val="0"/>
              </a:ext>
            </a:extLst>
          </a:blip>
          <a:srcRect/>
          <a:stretch>
            <a:fillRect/>
          </a:stretch>
        </p:blipFill>
        <p:spPr bwMode="auto">
          <a:xfrm>
            <a:off x="5062868" y="5291468"/>
            <a:ext cx="535924" cy="38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8"/>
          <p:cNvSpPr>
            <a:spLocks noGrp="1"/>
          </p:cNvSpPr>
          <p:nvPr>
            <p:ph sz="half" idx="2"/>
          </p:nvPr>
        </p:nvSpPr>
        <p:spPr>
          <a:xfrm>
            <a:off x="4087212" y="2227465"/>
            <a:ext cx="4191000" cy="1602224"/>
          </a:xfrm>
          <a:solidFill>
            <a:schemeClr val="bg1"/>
          </a:solidFill>
          <a:ln w="28575"/>
        </p:spPr>
        <p:style>
          <a:lnRef idx="2">
            <a:schemeClr val="dk1"/>
          </a:lnRef>
          <a:fillRef idx="1">
            <a:schemeClr val="lt1"/>
          </a:fillRef>
          <a:effectRef idx="0">
            <a:schemeClr val="dk1"/>
          </a:effectRef>
          <a:fontRef idx="minor">
            <a:schemeClr val="dk1"/>
          </a:fontRef>
        </p:style>
        <p:txBody>
          <a:bodyPr/>
          <a:lstStyle/>
          <a:p>
            <a:r>
              <a:rPr lang="en-US" sz="1800" dirty="0"/>
              <a:t>Login page contains several links to assist the users. </a:t>
            </a:r>
          </a:p>
          <a:p>
            <a:endParaRPr lang="en-US" sz="1800" dirty="0"/>
          </a:p>
          <a:p>
            <a:r>
              <a:rPr lang="en-US" sz="1800" dirty="0"/>
              <a:t>One informational link displays a list of supported browsers.</a:t>
            </a:r>
          </a:p>
          <a:p>
            <a:endParaRPr lang="en-US" i="1"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1243385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4764" y="1143000"/>
            <a:ext cx="7543800" cy="518163"/>
          </a:xfrm>
        </p:spPr>
        <p:txBody>
          <a:bodyPr>
            <a:normAutofit/>
          </a:bodyPr>
          <a:lstStyle/>
          <a:p>
            <a:r>
              <a:rPr lang="en-US" sz="3000" dirty="0">
                <a:latin typeface="+mn-lt"/>
              </a:rPr>
              <a:t>Payment Center</a:t>
            </a: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64728" y="1944407"/>
            <a:ext cx="6483872" cy="4162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606664" y="2590800"/>
            <a:ext cx="3886200" cy="2308324"/>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t>When selecting the “Pay Bills” tab, the user will arrive at the Payment Center.</a:t>
            </a:r>
          </a:p>
          <a:p>
            <a:endParaRPr lang="en-US" sz="1600" dirty="0"/>
          </a:p>
          <a:p>
            <a:r>
              <a:rPr lang="en-US" sz="1600" dirty="0"/>
              <a:t>Users have two options to make </a:t>
            </a:r>
            <a:r>
              <a:rPr lang="en-US" sz="1600" dirty="0" smtClean="0"/>
              <a:t>payments: Pay </a:t>
            </a:r>
            <a:r>
              <a:rPr lang="en-US" sz="1600" dirty="0"/>
              <a:t>a </a:t>
            </a:r>
            <a:r>
              <a:rPr lang="en-US" sz="1600" dirty="0" smtClean="0"/>
              <a:t>Bill &amp;Pay </a:t>
            </a:r>
            <a:r>
              <a:rPr lang="en-US" sz="1600" dirty="0"/>
              <a:t>Multiple Bills</a:t>
            </a:r>
          </a:p>
          <a:p>
            <a:pPr marL="257175" indent="-257175">
              <a:buFont typeface="+mj-lt"/>
              <a:buAutoNum type="arabicPeriod"/>
            </a:pPr>
            <a:endParaRPr lang="en-US" sz="1600" dirty="0"/>
          </a:p>
          <a:p>
            <a:r>
              <a:rPr lang="en-US" sz="1600" dirty="0"/>
              <a:t>Users can switch between “Pay a Bill” and “Pay Multiple Bills” by clicking on the individual links.</a:t>
            </a:r>
          </a:p>
        </p:txBody>
      </p:sp>
      <p:sp>
        <p:nvSpPr>
          <p:cNvPr id="7" name="Rectangle 6"/>
          <p:cNvSpPr/>
          <p:nvPr/>
        </p:nvSpPr>
        <p:spPr bwMode="auto">
          <a:xfrm>
            <a:off x="1447800" y="3276600"/>
            <a:ext cx="1457311" cy="6858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35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3769763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066800"/>
            <a:ext cx="7543800" cy="594363"/>
          </a:xfrm>
        </p:spPr>
        <p:txBody>
          <a:bodyPr>
            <a:normAutofit/>
          </a:bodyPr>
          <a:lstStyle/>
          <a:p>
            <a:r>
              <a:rPr lang="en-US" sz="3000" dirty="0">
                <a:latin typeface="+mn-lt"/>
              </a:rPr>
              <a:t>Payment Center: Pay a Bill</a:t>
            </a: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1933773"/>
            <a:ext cx="6483872" cy="4162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861560" y="2910125"/>
            <a:ext cx="3505200" cy="1569660"/>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t>“Pay a Bill” provides a check layout for bill payers who wish to make their payments one at a time.</a:t>
            </a:r>
          </a:p>
          <a:p>
            <a:endParaRPr lang="en-US" sz="1600" dirty="0"/>
          </a:p>
          <a:p>
            <a:r>
              <a:rPr lang="en-US" sz="1600" dirty="0"/>
              <a:t>Users will fill out the payment information and click on “Continue.”</a:t>
            </a:r>
          </a:p>
        </p:txBody>
      </p:sp>
      <p:sp>
        <p:nvSpPr>
          <p:cNvPr id="6" name="Rectangle 6"/>
          <p:cNvSpPr>
            <a:spLocks noChangeArrowheads="1"/>
          </p:cNvSpPr>
          <p:nvPr/>
        </p:nvSpPr>
        <p:spPr bwMode="auto">
          <a:xfrm>
            <a:off x="1524000" y="3694955"/>
            <a:ext cx="857250" cy="252413"/>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2463857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90600"/>
            <a:ext cx="7543800" cy="670563"/>
          </a:xfrm>
        </p:spPr>
        <p:txBody>
          <a:bodyPr>
            <a:normAutofit/>
          </a:bodyPr>
          <a:lstStyle/>
          <a:p>
            <a:r>
              <a:rPr lang="en-US" sz="3000" dirty="0">
                <a:latin typeface="+mn-lt"/>
              </a:rPr>
              <a:t>Payment Center: Pay  Multiple Bills</a:t>
            </a:r>
          </a:p>
        </p:txBody>
      </p:sp>
      <p:pic>
        <p:nvPicPr>
          <p:cNvPr id="4"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0200" y="1838522"/>
            <a:ext cx="6141061" cy="4417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7"/>
          <p:cNvSpPr>
            <a:spLocks noChangeArrowheads="1"/>
          </p:cNvSpPr>
          <p:nvPr/>
        </p:nvSpPr>
        <p:spPr bwMode="auto">
          <a:xfrm>
            <a:off x="1686232" y="3121745"/>
            <a:ext cx="1219200" cy="228600"/>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solidFill>
                <a:srgbClr val="C00000"/>
              </a:solidFill>
            </a:endParaRPr>
          </a:p>
        </p:txBody>
      </p:sp>
      <p:sp>
        <p:nvSpPr>
          <p:cNvPr id="6" name="TextBox 5"/>
          <p:cNvSpPr txBox="1"/>
          <p:nvPr/>
        </p:nvSpPr>
        <p:spPr>
          <a:xfrm>
            <a:off x="5105400" y="3733800"/>
            <a:ext cx="3374923" cy="1815882"/>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t>“Pay Multiple Bills” allows users to pay several bills at one time.</a:t>
            </a:r>
          </a:p>
          <a:p>
            <a:endParaRPr lang="en-US" sz="1600" dirty="0"/>
          </a:p>
          <a:p>
            <a:r>
              <a:rPr lang="en-US" sz="1600" dirty="0"/>
              <a:t>Users will complete the </a:t>
            </a:r>
            <a:r>
              <a:rPr lang="en-US" sz="1600" dirty="0">
                <a:solidFill>
                  <a:srgbClr val="FF0000"/>
                </a:solidFill>
              </a:rPr>
              <a:t>Amount</a:t>
            </a:r>
            <a:r>
              <a:rPr lang="en-US" sz="1600" dirty="0"/>
              <a:t>, </a:t>
            </a:r>
            <a:r>
              <a:rPr lang="en-US" sz="1600" dirty="0">
                <a:solidFill>
                  <a:srgbClr val="FF0000"/>
                </a:solidFill>
              </a:rPr>
              <a:t>Delivery By </a:t>
            </a:r>
            <a:r>
              <a:rPr lang="en-US" sz="1600" dirty="0"/>
              <a:t>and </a:t>
            </a:r>
            <a:r>
              <a:rPr lang="en-US" sz="1600" dirty="0">
                <a:solidFill>
                  <a:srgbClr val="FF0000"/>
                </a:solidFill>
              </a:rPr>
              <a:t>Frequency</a:t>
            </a:r>
            <a:r>
              <a:rPr lang="en-US" sz="1600" dirty="0"/>
              <a:t> fields for the payments they wish to make and click on “Continue.”</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2982997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51356"/>
            <a:ext cx="7543800" cy="746763"/>
          </a:xfrm>
        </p:spPr>
        <p:txBody>
          <a:bodyPr>
            <a:normAutofit/>
          </a:bodyPr>
          <a:lstStyle/>
          <a:p>
            <a:r>
              <a:rPr lang="en-US" sz="3000" dirty="0">
                <a:latin typeface="+mn-lt"/>
              </a:rPr>
              <a:t>Payment Center: Add Memo</a:t>
            </a:r>
          </a:p>
        </p:txBody>
      </p:sp>
      <p:pic>
        <p:nvPicPr>
          <p:cNvPr id="4"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5139" y="1831146"/>
            <a:ext cx="6141061" cy="4417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962400" y="2667000"/>
            <a:ext cx="4781550" cy="1323439"/>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t>Users will have the ability to add a memo (note to self) to each of their payments.</a:t>
            </a:r>
          </a:p>
          <a:p>
            <a:endParaRPr lang="en-US" sz="1600" dirty="0"/>
          </a:p>
          <a:p>
            <a:r>
              <a:rPr lang="en-US" sz="1600" dirty="0"/>
              <a:t>This memo will not appear on the actual payment to the merchant, but will be viewable in Payment Activity.</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4222100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51356"/>
            <a:ext cx="7543800" cy="746763"/>
          </a:xfrm>
        </p:spPr>
        <p:txBody>
          <a:bodyPr>
            <a:normAutofit/>
          </a:bodyPr>
          <a:lstStyle/>
          <a:p>
            <a:r>
              <a:rPr lang="en-US" sz="3000" dirty="0">
                <a:latin typeface="+mn-lt"/>
              </a:rPr>
              <a:t>Payment Center: Payment Frequency Options</a:t>
            </a:r>
          </a:p>
        </p:txBody>
      </p:sp>
      <p:pic>
        <p:nvPicPr>
          <p:cNvPr id="4"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0200" y="1828800"/>
            <a:ext cx="6174453" cy="4441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5381" y="3543915"/>
            <a:ext cx="2280888" cy="1168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6"/>
          <p:cNvGrpSpPr>
            <a:grpSpLocks/>
          </p:cNvGrpSpPr>
          <p:nvPr/>
        </p:nvGrpSpPr>
        <p:grpSpPr bwMode="auto">
          <a:xfrm>
            <a:off x="6292912" y="3791778"/>
            <a:ext cx="1040279" cy="759776"/>
            <a:chOff x="3156" y="960"/>
            <a:chExt cx="845" cy="2404"/>
          </a:xfrm>
        </p:grpSpPr>
        <p:sp>
          <p:nvSpPr>
            <p:cNvPr id="7" name="Line 8"/>
            <p:cNvSpPr>
              <a:spLocks noChangeShapeType="1"/>
            </p:cNvSpPr>
            <p:nvPr/>
          </p:nvSpPr>
          <p:spPr bwMode="auto">
            <a:xfrm flipH="1" flipV="1">
              <a:off x="3156" y="960"/>
              <a:ext cx="845" cy="1513"/>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8" name="Line 9"/>
            <p:cNvSpPr>
              <a:spLocks noChangeShapeType="1"/>
            </p:cNvSpPr>
            <p:nvPr/>
          </p:nvSpPr>
          <p:spPr bwMode="auto">
            <a:xfrm flipH="1">
              <a:off x="3164" y="2744"/>
              <a:ext cx="837" cy="62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sz="1350"/>
            </a:p>
          </p:txBody>
        </p:sp>
      </p:grpSp>
      <p:sp>
        <p:nvSpPr>
          <p:cNvPr id="9" name="TextBox 8"/>
          <p:cNvSpPr txBox="1"/>
          <p:nvPr/>
        </p:nvSpPr>
        <p:spPr>
          <a:xfrm>
            <a:off x="1159796" y="4946634"/>
            <a:ext cx="7055259" cy="1323439"/>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t>The default payment frequency is One Time, but users can select a new frequency from the dropdown if they would like to set up a recurring bill payment. After selecting a recurring frequency option, they will need to enter the number of payments or the final payment end date. Filling out one or the other will prefill the remaining field with the correct number of payments or end day.</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1150881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90600"/>
            <a:ext cx="7543800" cy="670563"/>
          </a:xfrm>
        </p:spPr>
        <p:txBody>
          <a:bodyPr>
            <a:normAutofit/>
          </a:bodyPr>
          <a:lstStyle/>
          <a:p>
            <a:r>
              <a:rPr lang="en-US" sz="3000" dirty="0">
                <a:latin typeface="+mn-lt"/>
              </a:rPr>
              <a:t>Payment Center: Edit Display</a:t>
            </a:r>
          </a:p>
        </p:txBody>
      </p:sp>
      <p:pic>
        <p:nvPicPr>
          <p:cNvPr id="5"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3830" y="1831146"/>
            <a:ext cx="6229676" cy="4417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8"/>
          <p:cNvGrpSpPr>
            <a:grpSpLocks/>
          </p:cNvGrpSpPr>
          <p:nvPr/>
        </p:nvGrpSpPr>
        <p:grpSpPr bwMode="auto">
          <a:xfrm>
            <a:off x="2403334" y="2590800"/>
            <a:ext cx="5216666" cy="3117057"/>
            <a:chOff x="1407937" y="1793365"/>
            <a:chExt cx="6955704" cy="4157172"/>
          </a:xfrm>
        </p:grpSpPr>
        <p:pic>
          <p:nvPicPr>
            <p:cNvPr id="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7937" y="1793365"/>
              <a:ext cx="4431983" cy="4157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sp>
          <p:nvSpPr>
            <p:cNvPr id="9" name="Rectangle 7"/>
            <p:cNvSpPr>
              <a:spLocks noChangeArrowheads="1"/>
            </p:cNvSpPr>
            <p:nvPr/>
          </p:nvSpPr>
          <p:spPr bwMode="auto">
            <a:xfrm>
              <a:off x="6803554" y="2884943"/>
              <a:ext cx="1560087" cy="229571"/>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grpSp>
      <p:sp>
        <p:nvSpPr>
          <p:cNvPr id="10" name="Line 9"/>
          <p:cNvSpPr>
            <a:spLocks noChangeShapeType="1"/>
          </p:cNvSpPr>
          <p:nvPr/>
        </p:nvSpPr>
        <p:spPr bwMode="auto">
          <a:xfrm>
            <a:off x="5727250" y="2774511"/>
            <a:ext cx="731044" cy="623888"/>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1" name="Line 9"/>
          <p:cNvSpPr>
            <a:spLocks noChangeShapeType="1"/>
          </p:cNvSpPr>
          <p:nvPr/>
        </p:nvSpPr>
        <p:spPr bwMode="auto">
          <a:xfrm flipV="1">
            <a:off x="5727250" y="3581400"/>
            <a:ext cx="722710" cy="184666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sz="1350"/>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53305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350" y="951356"/>
            <a:ext cx="7543800" cy="670563"/>
          </a:xfrm>
        </p:spPr>
        <p:txBody>
          <a:bodyPr>
            <a:normAutofit/>
          </a:bodyPr>
          <a:lstStyle/>
          <a:p>
            <a:r>
              <a:rPr lang="en-US" sz="3000" dirty="0">
                <a:latin typeface="+mn-lt"/>
              </a:rPr>
              <a:t>Payment Center: Last and Scheduled</a:t>
            </a:r>
          </a:p>
        </p:txBody>
      </p:sp>
      <p:pic>
        <p:nvPicPr>
          <p:cNvPr id="4" name="Picture 1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88040" y="1831146"/>
            <a:ext cx="5601261" cy="4417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bwMode="auto">
          <a:xfrm>
            <a:off x="3200400" y="4343400"/>
            <a:ext cx="3124200" cy="36790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350" dirty="0"/>
          </a:p>
        </p:txBody>
      </p:sp>
      <p:sp>
        <p:nvSpPr>
          <p:cNvPr id="6" name="TextBox 5"/>
          <p:cNvSpPr txBox="1"/>
          <p:nvPr/>
        </p:nvSpPr>
        <p:spPr>
          <a:xfrm>
            <a:off x="2819400" y="5225936"/>
            <a:ext cx="3695700" cy="507831"/>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r>
              <a:rPr lang="en-US" sz="1350" dirty="0"/>
              <a:t>The user can view the last and scheduled payments on each payee line.</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4005659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5862"/>
            <a:ext cx="7543800" cy="670563"/>
          </a:xfrm>
        </p:spPr>
        <p:txBody>
          <a:bodyPr>
            <a:normAutofit/>
          </a:bodyPr>
          <a:lstStyle/>
          <a:p>
            <a:r>
              <a:rPr lang="en-US" sz="3000" dirty="0">
                <a:latin typeface="+mn-lt"/>
              </a:rPr>
              <a:t>Pay Multiple Bills: </a:t>
            </a:r>
            <a:r>
              <a:rPr lang="en-US" sz="3000" dirty="0" err="1">
                <a:latin typeface="+mn-lt"/>
              </a:rPr>
              <a:t>eBill</a:t>
            </a:r>
            <a:endParaRPr lang="en-US" sz="3000" dirty="0">
              <a:latin typeface="+mn-lt"/>
            </a:endParaRPr>
          </a:p>
        </p:txBody>
      </p:sp>
      <p:pic>
        <p:nvPicPr>
          <p:cNvPr id="4"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3830" y="1831146"/>
            <a:ext cx="6229676" cy="4417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971800" y="3742358"/>
            <a:ext cx="641747" cy="204884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6" name="TextBox 5"/>
          <p:cNvSpPr txBox="1"/>
          <p:nvPr/>
        </p:nvSpPr>
        <p:spPr>
          <a:xfrm>
            <a:off x="4321141" y="3742358"/>
            <a:ext cx="3372533" cy="1600200"/>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err="1"/>
              <a:t>eBills</a:t>
            </a:r>
            <a:r>
              <a:rPr lang="en-US" sz="1600" dirty="0"/>
              <a:t> have been integrated into the various bill payment screens to drive usage of the service. If a user has enrolled, </a:t>
            </a:r>
            <a:r>
              <a:rPr lang="en-US" sz="1600" dirty="0" err="1"/>
              <a:t>eBill</a:t>
            </a:r>
            <a:r>
              <a:rPr lang="en-US" sz="1600" dirty="0"/>
              <a:t> details will be displayed, including due date, minimum and total amount due.</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36726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51356"/>
            <a:ext cx="7543800" cy="696756"/>
          </a:xfrm>
        </p:spPr>
        <p:txBody>
          <a:bodyPr>
            <a:normAutofit/>
          </a:bodyPr>
          <a:lstStyle/>
          <a:p>
            <a:r>
              <a:rPr lang="en-US" sz="3000" dirty="0">
                <a:latin typeface="+mn-lt"/>
              </a:rPr>
              <a:t>Pay Multiple Bills: </a:t>
            </a:r>
            <a:r>
              <a:rPr lang="en-US" sz="3000" dirty="0" err="1">
                <a:latin typeface="+mn-lt"/>
              </a:rPr>
              <a:t>eBills</a:t>
            </a:r>
            <a:endParaRPr lang="en-US" sz="3000" dirty="0">
              <a:latin typeface="+mn-lt"/>
            </a:endParaRPr>
          </a:p>
        </p:txBody>
      </p:sp>
      <p:pic>
        <p:nvPicPr>
          <p:cNvPr id="4"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83412" y="1820358"/>
            <a:ext cx="6340451"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4419600"/>
            <a:ext cx="3883723" cy="1407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Line 8"/>
          <p:cNvSpPr>
            <a:spLocks noChangeShapeType="1"/>
          </p:cNvSpPr>
          <p:nvPr/>
        </p:nvSpPr>
        <p:spPr bwMode="auto">
          <a:xfrm flipV="1">
            <a:off x="3511656" y="4545736"/>
            <a:ext cx="192575" cy="462935"/>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7" name="Line 9"/>
          <p:cNvSpPr>
            <a:spLocks noChangeShapeType="1"/>
          </p:cNvSpPr>
          <p:nvPr/>
        </p:nvSpPr>
        <p:spPr bwMode="auto">
          <a:xfrm>
            <a:off x="3511656" y="5331817"/>
            <a:ext cx="192574" cy="441439"/>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8" name="TextBox 7"/>
          <p:cNvSpPr txBox="1"/>
          <p:nvPr/>
        </p:nvSpPr>
        <p:spPr>
          <a:xfrm>
            <a:off x="2902056" y="1926506"/>
            <a:ext cx="5151757" cy="1815882"/>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t>To enroll a payee in </a:t>
            </a:r>
            <a:r>
              <a:rPr lang="en-US" sz="1600" dirty="0" err="1"/>
              <a:t>eBills</a:t>
            </a:r>
            <a:r>
              <a:rPr lang="en-US" sz="1600" dirty="0"/>
              <a:t>, users simply click on “Enroll” and enter the login credentials for the payee sight.</a:t>
            </a:r>
          </a:p>
          <a:p>
            <a:endParaRPr lang="en-US" sz="1600" dirty="0"/>
          </a:p>
          <a:p>
            <a:r>
              <a:rPr lang="en-US" sz="1600" dirty="0">
                <a:solidFill>
                  <a:srgbClr val="FF0000"/>
                </a:solidFill>
              </a:rPr>
              <a:t>Note: users must first be enrolled for online account </a:t>
            </a:r>
            <a:r>
              <a:rPr lang="en-US" sz="1600" dirty="0" smtClean="0">
                <a:solidFill>
                  <a:srgbClr val="FF0000"/>
                </a:solidFill>
              </a:rPr>
              <a:t>access </a:t>
            </a:r>
            <a:r>
              <a:rPr lang="en-US" sz="1600" dirty="0">
                <a:solidFill>
                  <a:srgbClr val="FF0000"/>
                </a:solidFill>
              </a:rPr>
              <a:t>at the payee </a:t>
            </a:r>
            <a:r>
              <a:rPr lang="en-US" sz="1600" dirty="0" smtClean="0">
                <a:solidFill>
                  <a:srgbClr val="FF0000"/>
                </a:solidFill>
              </a:rPr>
              <a:t>site </a:t>
            </a:r>
            <a:r>
              <a:rPr lang="en-US" sz="1600" dirty="0">
                <a:solidFill>
                  <a:srgbClr val="FF0000"/>
                </a:solidFill>
              </a:rPr>
              <a:t>in order to utilize </a:t>
            </a:r>
            <a:r>
              <a:rPr lang="en-US" sz="1600" dirty="0" err="1">
                <a:solidFill>
                  <a:srgbClr val="FF0000"/>
                </a:solidFill>
              </a:rPr>
              <a:t>eBills</a:t>
            </a:r>
            <a:r>
              <a:rPr lang="en-US" sz="1600" dirty="0">
                <a:solidFill>
                  <a:srgbClr val="FF0000"/>
                </a:solidFill>
              </a:rPr>
              <a:t>. Users will be presented with an </a:t>
            </a:r>
            <a:r>
              <a:rPr lang="en-US" sz="1600" dirty="0" err="1">
                <a:solidFill>
                  <a:srgbClr val="FF0000"/>
                </a:solidFill>
              </a:rPr>
              <a:t>eBills</a:t>
            </a:r>
            <a:r>
              <a:rPr lang="en-US" sz="1600" dirty="0">
                <a:solidFill>
                  <a:srgbClr val="FF0000"/>
                </a:solidFill>
              </a:rPr>
              <a:t> disclosure the first time they enroll a payee for </a:t>
            </a:r>
            <a:r>
              <a:rPr lang="en-US" sz="1600" dirty="0" err="1">
                <a:solidFill>
                  <a:srgbClr val="FF0000"/>
                </a:solidFill>
              </a:rPr>
              <a:t>eBills</a:t>
            </a:r>
            <a:r>
              <a:rPr lang="en-US" sz="1600" dirty="0">
                <a:solidFill>
                  <a:srgbClr val="FF0000"/>
                </a:solidFill>
              </a:rPr>
              <a:t>.</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2192278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77235"/>
            <a:ext cx="7543800" cy="746763"/>
          </a:xfrm>
        </p:spPr>
        <p:txBody>
          <a:bodyPr>
            <a:normAutofit/>
          </a:bodyPr>
          <a:lstStyle/>
          <a:p>
            <a:r>
              <a:rPr lang="en-US" sz="3000" dirty="0">
                <a:latin typeface="+mn-lt"/>
              </a:rPr>
              <a:t>Scheduling Payments Terminology</a:t>
            </a:r>
          </a:p>
        </p:txBody>
      </p:sp>
      <p:sp>
        <p:nvSpPr>
          <p:cNvPr id="3" name="Content Placeholder 2"/>
          <p:cNvSpPr>
            <a:spLocks noGrp="1"/>
          </p:cNvSpPr>
          <p:nvPr>
            <p:ph idx="1"/>
          </p:nvPr>
        </p:nvSpPr>
        <p:spPr>
          <a:xfrm>
            <a:off x="822960" y="1981200"/>
            <a:ext cx="7543800" cy="4023360"/>
          </a:xfrm>
        </p:spPr>
        <p:txBody>
          <a:bodyPr>
            <a:normAutofit/>
          </a:bodyPr>
          <a:lstStyle/>
          <a:p>
            <a:pPr marL="285750" indent="-285750">
              <a:buFont typeface="Arial" panose="020B0604020202020204" pitchFamily="34" charset="0"/>
              <a:buChar char="•"/>
            </a:pPr>
            <a:r>
              <a:rPr lang="en-US" sz="1600" dirty="0" smtClean="0">
                <a:solidFill>
                  <a:srgbClr val="FF0000"/>
                </a:solidFill>
              </a:rPr>
              <a:t>Delivery By Date: </a:t>
            </a:r>
            <a:r>
              <a:rPr lang="en-US" sz="1600" dirty="0" smtClean="0"/>
              <a:t>The date the payment should be received by the merchant.</a:t>
            </a: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dirty="0" smtClean="0">
                <a:solidFill>
                  <a:srgbClr val="FF0000"/>
                </a:solidFill>
              </a:rPr>
              <a:t>Send On Date: </a:t>
            </a:r>
            <a:r>
              <a:rPr lang="en-US" sz="1600" dirty="0" smtClean="0"/>
              <a:t>The date the funds will be deducted from the user’s account.</a:t>
            </a: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dirty="0" smtClean="0">
                <a:solidFill>
                  <a:srgbClr val="FF0000"/>
                </a:solidFill>
              </a:rPr>
              <a:t>Today Payments: </a:t>
            </a:r>
            <a:r>
              <a:rPr lang="en-US" sz="1600" dirty="0" smtClean="0"/>
              <a:t>Funds are deducted when the user submits the payment and logs out of the system.</a:t>
            </a: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dirty="0" smtClean="0">
                <a:solidFill>
                  <a:srgbClr val="FF0000"/>
                </a:solidFill>
              </a:rPr>
              <a:t>Future Dated Payments: </a:t>
            </a:r>
            <a:r>
              <a:rPr lang="en-US" sz="1600" dirty="0" smtClean="0"/>
              <a:t>Funds will be deducted on the payments’ send on date.</a:t>
            </a:r>
            <a:endParaRPr lang="en-US" sz="1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565112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246" y="225977"/>
            <a:ext cx="7543800" cy="1450757"/>
          </a:xfrm>
        </p:spPr>
        <p:txBody>
          <a:bodyPr>
            <a:noAutofit/>
          </a:bodyPr>
          <a:lstStyle/>
          <a:p>
            <a:r>
              <a:rPr lang="en-US" sz="3000" dirty="0">
                <a:latin typeface="+mn-lt"/>
              </a:rPr>
              <a:t>New User Registration</a:t>
            </a:r>
          </a:p>
        </p:txBody>
      </p:sp>
      <p:sp>
        <p:nvSpPr>
          <p:cNvPr id="3" name="Content Placeholder 2"/>
          <p:cNvSpPr>
            <a:spLocks noGrp="1"/>
          </p:cNvSpPr>
          <p:nvPr>
            <p:ph sz="half" idx="1"/>
          </p:nvPr>
        </p:nvSpPr>
        <p:spPr>
          <a:xfrm>
            <a:off x="4686300" y="2400300"/>
            <a:ext cx="2777490" cy="3017520"/>
          </a:xfrm>
        </p:spPr>
        <p:txBody>
          <a:bodyPr>
            <a:normAutofit/>
          </a:bodyPr>
          <a:lstStyle/>
          <a:p>
            <a:pPr lvl="0">
              <a:lnSpc>
                <a:spcPct val="150000"/>
              </a:lnSpc>
            </a:pPr>
            <a:endParaRPr lang="en-US" sz="1350" dirty="0"/>
          </a:p>
        </p:txBody>
      </p:sp>
      <p:sp>
        <p:nvSpPr>
          <p:cNvPr id="9" name="Content Placeholder 8"/>
          <p:cNvSpPr>
            <a:spLocks noGrp="1"/>
          </p:cNvSpPr>
          <p:nvPr>
            <p:ph sz="half" idx="2"/>
          </p:nvPr>
        </p:nvSpPr>
        <p:spPr>
          <a:xfrm>
            <a:off x="1760220" y="2400300"/>
            <a:ext cx="2777490" cy="3017520"/>
          </a:xfrm>
        </p:spPr>
        <p:txBody>
          <a:bodyPr/>
          <a:lstStyle/>
          <a:p>
            <a:endParaRPr lang="en-US" i="1" dirty="0"/>
          </a:p>
        </p:txBody>
      </p:sp>
      <p:pic>
        <p:nvPicPr>
          <p:cNvPr id="6" name="Picture 5"/>
          <p:cNvPicPr>
            <a:picLocks noChangeAspect="1"/>
          </p:cNvPicPr>
          <p:nvPr/>
        </p:nvPicPr>
        <p:blipFill>
          <a:blip r:embed="rId3"/>
          <a:stretch>
            <a:fillRect/>
          </a:stretch>
        </p:blipFill>
        <p:spPr>
          <a:xfrm>
            <a:off x="633272" y="1981200"/>
            <a:ext cx="7911749" cy="4200885"/>
          </a:xfrm>
          <a:prstGeom prst="rect">
            <a:avLst/>
          </a:prstGeom>
        </p:spPr>
      </p:pic>
      <p:pic>
        <p:nvPicPr>
          <p:cNvPr id="7" name="Picture 6"/>
          <p:cNvPicPr>
            <a:picLocks noChangeAspect="1"/>
          </p:cNvPicPr>
          <p:nvPr/>
        </p:nvPicPr>
        <p:blipFill>
          <a:blip r:embed="rId4"/>
          <a:stretch>
            <a:fillRect/>
          </a:stretch>
        </p:blipFill>
        <p:spPr>
          <a:xfrm>
            <a:off x="2809449" y="4928659"/>
            <a:ext cx="657765" cy="467895"/>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2189725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5977"/>
            <a:ext cx="7543800" cy="1450757"/>
          </a:xfrm>
        </p:spPr>
        <p:txBody>
          <a:bodyPr>
            <a:normAutofit/>
          </a:bodyPr>
          <a:lstStyle/>
          <a:p>
            <a:r>
              <a:rPr lang="en-US" sz="3000" dirty="0">
                <a:latin typeface="+mn-lt"/>
              </a:rPr>
              <a:t>Scheduling a Payment</a:t>
            </a: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94691" y="1905000"/>
            <a:ext cx="6201509" cy="4099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1430398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5977"/>
            <a:ext cx="7543800" cy="1450757"/>
          </a:xfrm>
        </p:spPr>
        <p:txBody>
          <a:bodyPr>
            <a:normAutofit/>
          </a:bodyPr>
          <a:lstStyle/>
          <a:p>
            <a:r>
              <a:rPr lang="en-US" sz="3000" dirty="0">
                <a:latin typeface="+mn-lt"/>
              </a:rPr>
              <a:t>Scheduling a Payment: Electronic Payment</a:t>
            </a:r>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24567" y="1867745"/>
            <a:ext cx="5171047" cy="3418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5824" y="2908584"/>
            <a:ext cx="2301280" cy="1891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Line 8"/>
          <p:cNvSpPr>
            <a:spLocks noChangeShapeType="1"/>
          </p:cNvSpPr>
          <p:nvPr/>
        </p:nvSpPr>
        <p:spPr bwMode="auto">
          <a:xfrm>
            <a:off x="6168964" y="2971799"/>
            <a:ext cx="852443" cy="598211"/>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8" name="Line 8"/>
          <p:cNvSpPr>
            <a:spLocks noChangeShapeType="1"/>
          </p:cNvSpPr>
          <p:nvPr/>
        </p:nvSpPr>
        <p:spPr bwMode="auto">
          <a:xfrm flipV="1">
            <a:off x="6168964" y="3725933"/>
            <a:ext cx="840581" cy="1009415"/>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9" name="TextBox 8"/>
          <p:cNvSpPr txBox="1"/>
          <p:nvPr/>
        </p:nvSpPr>
        <p:spPr>
          <a:xfrm>
            <a:off x="533400" y="4744313"/>
            <a:ext cx="4206240" cy="1569660"/>
          </a:xfrm>
          <a:prstGeom prst="rect">
            <a:avLst/>
          </a:prstGeom>
          <a:solidFill>
            <a:schemeClr val="bg1"/>
          </a:solidFill>
          <a:ln w="28575"/>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dirty="0"/>
              <a:t>This is an example of a payee that accepts electronic payments. There is a 1-2 day delivery time for electronic, so the system will automatically put the Send On date back to the appropriate day to ensure the payment is delivered on time.</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552528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209" y="225977"/>
            <a:ext cx="7543800" cy="1450757"/>
          </a:xfrm>
        </p:spPr>
        <p:txBody>
          <a:bodyPr>
            <a:normAutofit/>
          </a:bodyPr>
          <a:lstStyle/>
          <a:p>
            <a:r>
              <a:rPr lang="en-US" sz="3000" dirty="0">
                <a:latin typeface="+mn-lt"/>
              </a:rPr>
              <a:t>Scheduling a Payment: Check Payment</a:t>
            </a: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76057" y="1828800"/>
            <a:ext cx="5549452" cy="3668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3629" y="2628196"/>
            <a:ext cx="2714308" cy="2226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Line 8"/>
          <p:cNvSpPr>
            <a:spLocks noChangeShapeType="1"/>
          </p:cNvSpPr>
          <p:nvPr/>
        </p:nvSpPr>
        <p:spPr bwMode="auto">
          <a:xfrm>
            <a:off x="6307937" y="2628196"/>
            <a:ext cx="718384" cy="1029404"/>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7" name="Line 8"/>
          <p:cNvSpPr>
            <a:spLocks noChangeShapeType="1"/>
          </p:cNvSpPr>
          <p:nvPr/>
        </p:nvSpPr>
        <p:spPr bwMode="auto">
          <a:xfrm flipV="1">
            <a:off x="6249822" y="3845250"/>
            <a:ext cx="776499" cy="1009709"/>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8" name="TextBox 7"/>
          <p:cNvSpPr txBox="1"/>
          <p:nvPr/>
        </p:nvSpPr>
        <p:spPr>
          <a:xfrm>
            <a:off x="822960" y="4958632"/>
            <a:ext cx="5426862" cy="1077218"/>
          </a:xfrm>
          <a:prstGeom prst="rect">
            <a:avLst/>
          </a:prstGeom>
          <a:solidFill>
            <a:schemeClr val="bg1"/>
          </a:solidFill>
          <a:ln w="28575"/>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dirty="0"/>
              <a:t>This is an example of a payee that accepts check payments. There is a 4-5 day delivery time for checks, so the system will automatically push the Send On date back to the appropriate day to ensure the payment is delivered on time.</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2156457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5977"/>
            <a:ext cx="7543800" cy="1450757"/>
          </a:xfrm>
        </p:spPr>
        <p:txBody>
          <a:bodyPr>
            <a:normAutofit/>
          </a:bodyPr>
          <a:lstStyle/>
          <a:p>
            <a:r>
              <a:rPr lang="en-US" sz="3000" dirty="0">
                <a:latin typeface="+mn-lt"/>
              </a:rPr>
              <a:t>Scheduling a Payment: Weekends</a:t>
            </a: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13738" y="1828800"/>
            <a:ext cx="5740371" cy="3794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5910" y="2720165"/>
            <a:ext cx="2562363" cy="2098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Line 8"/>
          <p:cNvSpPr>
            <a:spLocks noChangeShapeType="1"/>
          </p:cNvSpPr>
          <p:nvPr/>
        </p:nvSpPr>
        <p:spPr bwMode="auto">
          <a:xfrm>
            <a:off x="6348273" y="2720165"/>
            <a:ext cx="879764" cy="903028"/>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7" name="Line 8"/>
          <p:cNvSpPr>
            <a:spLocks noChangeShapeType="1"/>
          </p:cNvSpPr>
          <p:nvPr/>
        </p:nvSpPr>
        <p:spPr bwMode="auto">
          <a:xfrm flipV="1">
            <a:off x="6348273" y="3886200"/>
            <a:ext cx="946505" cy="932347"/>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8" name="TextBox 7"/>
          <p:cNvSpPr txBox="1"/>
          <p:nvPr/>
        </p:nvSpPr>
        <p:spPr>
          <a:xfrm>
            <a:off x="393596" y="4724400"/>
            <a:ext cx="4511040" cy="1569660"/>
          </a:xfrm>
          <a:prstGeom prst="rect">
            <a:avLst/>
          </a:prstGeom>
          <a:solidFill>
            <a:schemeClr val="bg1"/>
          </a:solidFill>
          <a:ln w="28575">
            <a:solidFill>
              <a:schemeClr val="accent6"/>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dirty="0"/>
              <a:t>This is an example of a user </a:t>
            </a:r>
            <a:r>
              <a:rPr lang="en-US" sz="1600" b="1" u="sng" dirty="0"/>
              <a:t>attempting </a:t>
            </a:r>
            <a:r>
              <a:rPr lang="en-US" sz="1600" b="1" dirty="0"/>
              <a:t> to schedule a payment on a weekend. Please note, normally scheduled payments will </a:t>
            </a:r>
            <a:r>
              <a:rPr lang="en-US" sz="1600" b="1" u="sng" dirty="0"/>
              <a:t>not</a:t>
            </a:r>
            <a:r>
              <a:rPr lang="en-US" sz="1600" b="1" dirty="0"/>
              <a:t> be sent on the weekend. The system will automatically push the Send On date back to the appropriate week day to ensure the payment is delivered on time.</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435044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8200"/>
            <a:ext cx="7543800" cy="838200"/>
          </a:xfrm>
        </p:spPr>
        <p:txBody>
          <a:bodyPr>
            <a:normAutofit/>
          </a:bodyPr>
          <a:lstStyle/>
          <a:p>
            <a:r>
              <a:rPr lang="en-US" sz="3000" dirty="0">
                <a:latin typeface="+mn-lt"/>
              </a:rPr>
              <a:t>Scheduling a Payment: Review Payment</a:t>
            </a:r>
          </a:p>
        </p:txBody>
      </p:sp>
      <p:pic>
        <p:nvPicPr>
          <p:cNvPr id="4"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1504" y="1968410"/>
            <a:ext cx="7035285" cy="3013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745274" y="3880526"/>
            <a:ext cx="1255725" cy="46791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350" dirty="0"/>
          </a:p>
        </p:txBody>
      </p:sp>
      <p:sp>
        <p:nvSpPr>
          <p:cNvPr id="6" name="Rectangle 5"/>
          <p:cNvSpPr/>
          <p:nvPr/>
        </p:nvSpPr>
        <p:spPr>
          <a:xfrm>
            <a:off x="7220471" y="4642231"/>
            <a:ext cx="692726" cy="29238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350" dirty="0"/>
          </a:p>
        </p:txBody>
      </p:sp>
      <p:sp>
        <p:nvSpPr>
          <p:cNvPr id="7" name="TextBox 6"/>
          <p:cNvSpPr txBox="1"/>
          <p:nvPr/>
        </p:nvSpPr>
        <p:spPr>
          <a:xfrm>
            <a:off x="1600200" y="5286598"/>
            <a:ext cx="6302363" cy="584775"/>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dirty="0"/>
              <a:t>The user can make edits, set up a recurring payment, expedite the payment, or cancel the payment from the Review Payment screen.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405192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027" y="1966132"/>
            <a:ext cx="6759234" cy="3065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771" name="TextBox 5"/>
          <p:cNvSpPr txBox="1">
            <a:spLocks noChangeArrowheads="1"/>
          </p:cNvSpPr>
          <p:nvPr/>
        </p:nvSpPr>
        <p:spPr bwMode="auto">
          <a:xfrm>
            <a:off x="2209800" y="5257800"/>
            <a:ext cx="4953000" cy="830997"/>
          </a:xfrm>
          <a:prstGeom prst="rect">
            <a:avLst/>
          </a:prstGeom>
          <a:solidFill>
            <a:schemeClr val="bg1"/>
          </a:solidFill>
          <a:ln w="28575">
            <a:solidFill>
              <a:schemeClr val="tx1"/>
            </a:solidFill>
            <a:miter lim="800000"/>
            <a:headEnd/>
            <a:tailEnd/>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600" b="1" dirty="0">
                <a:latin typeface="+mn-lt"/>
                <a:ea typeface="MS PGothic" pitchFamily="34" charset="-128"/>
              </a:rPr>
              <a:t>After clicking Submit, the user will see a confirmation at the top, and the payment will be displayed in Scheduled Transactions, under the Payment Activity sub-tab.</a:t>
            </a:r>
          </a:p>
        </p:txBody>
      </p:sp>
      <p:sp>
        <p:nvSpPr>
          <p:cNvPr id="32772" name="Title 1"/>
          <p:cNvSpPr>
            <a:spLocks noGrp="1"/>
          </p:cNvSpPr>
          <p:nvPr>
            <p:ph type="title"/>
          </p:nvPr>
        </p:nvSpPr>
        <p:spPr>
          <a:xfrm>
            <a:off x="914400" y="951356"/>
            <a:ext cx="5990583" cy="742950"/>
          </a:xfrm>
        </p:spPr>
        <p:txBody>
          <a:bodyPr>
            <a:noAutofit/>
          </a:bodyPr>
          <a:lstStyle/>
          <a:p>
            <a:r>
              <a:rPr lang="en-US" sz="3000" dirty="0">
                <a:latin typeface="+mn-lt"/>
              </a:rPr>
              <a:t>Scheduling a Payment: Confirmation</a:t>
            </a:r>
          </a:p>
        </p:txBody>
      </p:sp>
      <p:sp>
        <p:nvSpPr>
          <p:cNvPr id="6" name="Rectangle 5"/>
          <p:cNvSpPr/>
          <p:nvPr/>
        </p:nvSpPr>
        <p:spPr>
          <a:xfrm>
            <a:off x="1275928" y="4495800"/>
            <a:ext cx="6581431" cy="2286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013"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590764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914400" y="560552"/>
            <a:ext cx="5657850" cy="1087040"/>
          </a:xfrm>
        </p:spPr>
        <p:txBody>
          <a:bodyPr>
            <a:normAutofit/>
          </a:bodyPr>
          <a:lstStyle/>
          <a:p>
            <a:r>
              <a:rPr lang="en-US" sz="3000" dirty="0">
                <a:latin typeface="+mn-lt"/>
              </a:rPr>
              <a:t>Expedited Payments</a:t>
            </a:r>
          </a:p>
        </p:txBody>
      </p:sp>
      <p:sp>
        <p:nvSpPr>
          <p:cNvPr id="33795" name="Rectangle 3"/>
          <p:cNvSpPr>
            <a:spLocks noGrp="1" noChangeArrowheads="1"/>
          </p:cNvSpPr>
          <p:nvPr>
            <p:ph idx="4294967295"/>
          </p:nvPr>
        </p:nvSpPr>
        <p:spPr>
          <a:xfrm>
            <a:off x="1066800" y="2209800"/>
            <a:ext cx="7315200" cy="3733800"/>
          </a:xfrm>
        </p:spPr>
        <p:txBody>
          <a:bodyPr>
            <a:normAutofit fontScale="92500" lnSpcReduction="10000"/>
          </a:bodyPr>
          <a:lstStyle/>
          <a:p>
            <a:pPr marL="171450" indent="-171450">
              <a:buFont typeface="Arial" panose="020B0604020202020204" pitchFamily="34" charset="0"/>
              <a:buChar char="•"/>
            </a:pPr>
            <a:r>
              <a:rPr lang="en-US" sz="2000" dirty="0">
                <a:solidFill>
                  <a:srgbClr val="C00000"/>
                </a:solidFill>
                <a:ea typeface="MS PGothic" pitchFamily="34" charset="-128"/>
              </a:rPr>
              <a:t>The Expedited Payment option will allow the user to make a payment to a merchant faster than other payment methods, for a fee.</a:t>
            </a:r>
          </a:p>
          <a:p>
            <a:pPr marL="171450" indent="-171450">
              <a:buFont typeface="Arial" panose="020B0604020202020204" pitchFamily="34" charset="0"/>
              <a:buChar char="•"/>
            </a:pPr>
            <a:endParaRPr lang="en-US" sz="2000" dirty="0">
              <a:solidFill>
                <a:srgbClr val="EBC000"/>
              </a:solidFill>
              <a:ea typeface="MS PGothic" pitchFamily="34" charset="-128"/>
            </a:endParaRPr>
          </a:p>
          <a:p>
            <a:pPr marL="171450" indent="-171450">
              <a:buFont typeface="Arial" panose="020B0604020202020204" pitchFamily="34" charset="0"/>
              <a:buChar char="•"/>
            </a:pPr>
            <a:r>
              <a:rPr lang="en-US" sz="2000" dirty="0">
                <a:ea typeface="MS PGothic" pitchFamily="34" charset="-128"/>
              </a:rPr>
              <a:t>Over 200 merchants offer the Expedited Payments option.</a:t>
            </a:r>
          </a:p>
          <a:p>
            <a:pPr marL="171450" indent="-171450">
              <a:buFont typeface="Arial" panose="020B0604020202020204" pitchFamily="34" charset="0"/>
              <a:buChar char="•"/>
            </a:pPr>
            <a:endParaRPr lang="en-US" sz="2000" dirty="0">
              <a:ea typeface="MS PGothic" pitchFamily="34" charset="-128"/>
            </a:endParaRPr>
          </a:p>
          <a:p>
            <a:pPr marL="171450" indent="-171450">
              <a:buFont typeface="Arial" panose="020B0604020202020204" pitchFamily="34" charset="0"/>
              <a:buChar char="•"/>
            </a:pPr>
            <a:r>
              <a:rPr lang="en-US" sz="2000" dirty="0">
                <a:solidFill>
                  <a:srgbClr val="C00000"/>
                </a:solidFill>
                <a:ea typeface="MS PGothic" pitchFamily="34" charset="-128"/>
              </a:rPr>
              <a:t>Each merchant will have their own unique cutoff time.</a:t>
            </a:r>
          </a:p>
          <a:p>
            <a:pPr marL="0" indent="0">
              <a:buNone/>
            </a:pPr>
            <a:endParaRPr lang="en-US" sz="2000" dirty="0">
              <a:solidFill>
                <a:srgbClr val="0070C0"/>
              </a:solidFill>
              <a:ea typeface="MS PGothic" pitchFamily="34" charset="-128"/>
            </a:endParaRPr>
          </a:p>
          <a:p>
            <a:pPr marL="347663" lvl="1" indent="-233363"/>
            <a:r>
              <a:rPr lang="en-US" sz="2000" dirty="0">
                <a:ea typeface="MS PGothic" pitchFamily="34" charset="-128"/>
              </a:rPr>
              <a:t>If a user makes an expedited payment before the merchants cutoff time, the payment will reach the merchant the same day.</a:t>
            </a:r>
          </a:p>
          <a:p>
            <a:pPr lvl="1"/>
            <a:endParaRPr lang="en-US" sz="2000" dirty="0">
              <a:ea typeface="MS PGothic" pitchFamily="34" charset="-128"/>
            </a:endParaRPr>
          </a:p>
          <a:p>
            <a:pPr marL="347663" lvl="1" indent="-233363"/>
            <a:r>
              <a:rPr lang="en-US" sz="2000" dirty="0">
                <a:ea typeface="MS PGothic" pitchFamily="34" charset="-128"/>
              </a:rPr>
              <a:t>If a user makes an expedited payment after the merchants cutoff time, the payment will reach the merchant the next business day. </a:t>
            </a:r>
          </a:p>
          <a:p>
            <a:pPr marL="347663" lvl="1" indent="-233363">
              <a:buFont typeface="Wingdings" pitchFamily="2" charset="2"/>
              <a:buNone/>
            </a:pPr>
            <a:endParaRPr lang="en-US" sz="1125" dirty="0">
              <a:solidFill>
                <a:srgbClr val="C00000"/>
              </a:solidFill>
              <a:ea typeface="MS PGothic" pitchFamily="34" charset="-128"/>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354121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9891" y="1905000"/>
            <a:ext cx="5954592" cy="4283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843" name="Rectangle 2"/>
          <p:cNvSpPr>
            <a:spLocks noGrp="1" noChangeArrowheads="1"/>
          </p:cNvSpPr>
          <p:nvPr>
            <p:ph type="title"/>
          </p:nvPr>
        </p:nvSpPr>
        <p:spPr>
          <a:xfrm>
            <a:off x="838200" y="1066800"/>
            <a:ext cx="7543800" cy="612557"/>
          </a:xfrm>
        </p:spPr>
        <p:txBody>
          <a:bodyPr>
            <a:normAutofit/>
          </a:bodyPr>
          <a:lstStyle/>
          <a:p>
            <a:r>
              <a:rPr lang="en-US" sz="3000" dirty="0">
                <a:latin typeface="+mn-lt"/>
              </a:rPr>
              <a:t>Expedited Payments</a:t>
            </a:r>
          </a:p>
        </p:txBody>
      </p:sp>
      <p:sp>
        <p:nvSpPr>
          <p:cNvPr id="35844" name="Rectangle 12"/>
          <p:cNvSpPr>
            <a:spLocks noChangeArrowheads="1"/>
          </p:cNvSpPr>
          <p:nvPr/>
        </p:nvSpPr>
        <p:spPr bwMode="auto">
          <a:xfrm>
            <a:off x="5257801" y="5715426"/>
            <a:ext cx="1143000" cy="380574"/>
          </a:xfrm>
          <a:prstGeom prst="rect">
            <a:avLst/>
          </a:prstGeom>
          <a:noFill/>
          <a:ln w="28575" algn="ctr">
            <a:solidFill>
              <a:srgbClr val="C00000"/>
            </a:solidFill>
            <a:miter lim="800000"/>
            <a:headEnd/>
            <a:tailEnd type="none" w="lg" len="lg"/>
          </a:ln>
          <a:extLst>
            <a:ext uri="{909E8E84-426E-40DD-AFC4-6F175D3DCCD1}">
              <a14:hiddenFill xmlns:a14="http://schemas.microsoft.com/office/drawing/2010/main">
                <a:solidFill>
                  <a:srgbClr val="FFFFFF"/>
                </a:solidFill>
              </a14:hiddenFill>
            </a:ext>
          </a:extLst>
        </p:spPr>
        <p:txBody>
          <a:bodyPr wrap="none" anchor="ctr"/>
          <a:lstStyle/>
          <a:p>
            <a:endParaRPr lang="en-US" sz="1013"/>
          </a:p>
        </p:txBody>
      </p:sp>
      <p:sp>
        <p:nvSpPr>
          <p:cNvPr id="35845" name="TextBox 6"/>
          <p:cNvSpPr txBox="1">
            <a:spLocks noChangeArrowheads="1"/>
          </p:cNvSpPr>
          <p:nvPr/>
        </p:nvSpPr>
        <p:spPr bwMode="auto">
          <a:xfrm>
            <a:off x="2462292" y="4951405"/>
            <a:ext cx="2414507" cy="1077218"/>
          </a:xfrm>
          <a:prstGeom prst="rect">
            <a:avLst/>
          </a:prstGeom>
          <a:solidFill>
            <a:schemeClr val="bg1"/>
          </a:solidFill>
          <a:ln w="28575">
            <a:solidFill>
              <a:schemeClr val="tx1"/>
            </a:solidFill>
            <a:miter lim="800000"/>
            <a:headEnd/>
            <a:tailEnd/>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600" b="1" dirty="0">
                <a:latin typeface="+mn-lt"/>
                <a:ea typeface="MS PGothic" pitchFamily="34" charset="-128"/>
              </a:rPr>
              <a:t>If the Expedited Payment option is not available, the “Expedite” option will not display. </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custDataLst>
      <p:tags r:id="rId1"/>
    </p:custDataLst>
    <p:extLst>
      <p:ext uri="{BB962C8B-B14F-4D97-AF65-F5344CB8AC3E}">
        <p14:creationId xmlns:p14="http://schemas.microsoft.com/office/powerpoint/2010/main" val="76070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05000"/>
            <a:ext cx="7528637" cy="4126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867" name="Title 1"/>
          <p:cNvSpPr>
            <a:spLocks noGrp="1"/>
          </p:cNvSpPr>
          <p:nvPr>
            <p:ph type="title"/>
          </p:nvPr>
        </p:nvSpPr>
        <p:spPr>
          <a:xfrm>
            <a:off x="838200" y="951356"/>
            <a:ext cx="4835626" cy="742950"/>
          </a:xfrm>
        </p:spPr>
        <p:txBody>
          <a:bodyPr>
            <a:normAutofit/>
          </a:bodyPr>
          <a:lstStyle/>
          <a:p>
            <a:r>
              <a:rPr lang="en-US" sz="3000" dirty="0">
                <a:latin typeface="+mn-lt"/>
              </a:rPr>
              <a:t>Expedited Payments</a:t>
            </a:r>
          </a:p>
        </p:txBody>
      </p:sp>
      <p:sp>
        <p:nvSpPr>
          <p:cNvPr id="36868" name="Text Box 6"/>
          <p:cNvSpPr txBox="1">
            <a:spLocks noChangeArrowheads="1"/>
          </p:cNvSpPr>
          <p:nvPr/>
        </p:nvSpPr>
        <p:spPr bwMode="auto">
          <a:xfrm>
            <a:off x="1274199" y="4583210"/>
            <a:ext cx="4112469" cy="1077218"/>
          </a:xfrm>
          <a:prstGeom prst="rect">
            <a:avLst/>
          </a:prstGeom>
          <a:solidFill>
            <a:schemeClr val="bg1"/>
          </a:solidFill>
          <a:ln w="28575" algn="ctr">
            <a:solidFill>
              <a:schemeClr val="tx1"/>
            </a:solidFill>
            <a:miter lim="800000"/>
            <a:headEnd/>
            <a:tailEnd/>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600" b="1" dirty="0">
                <a:latin typeface="+mn-lt"/>
                <a:ea typeface="MS PGothic" pitchFamily="34" charset="-128"/>
              </a:rPr>
              <a:t>Hovering your mouse over the Expedite option will show additional information on scheduling. The cutoff time will be displayed in the user’s time zone.</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20260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830" y="1907573"/>
            <a:ext cx="7531515" cy="3142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891" name="Title 1"/>
          <p:cNvSpPr>
            <a:spLocks noGrp="1"/>
          </p:cNvSpPr>
          <p:nvPr>
            <p:ph type="title"/>
          </p:nvPr>
        </p:nvSpPr>
        <p:spPr>
          <a:xfrm>
            <a:off x="914400" y="457200"/>
            <a:ext cx="7543800" cy="1088068"/>
          </a:xfrm>
        </p:spPr>
        <p:txBody>
          <a:bodyPr>
            <a:normAutofit/>
          </a:bodyPr>
          <a:lstStyle/>
          <a:p>
            <a:r>
              <a:rPr lang="en-US" sz="3000" dirty="0">
                <a:latin typeface="+mn-lt"/>
              </a:rPr>
              <a:t>Expedited Payments</a:t>
            </a:r>
          </a:p>
        </p:txBody>
      </p:sp>
      <p:sp>
        <p:nvSpPr>
          <p:cNvPr id="37892" name="Text Box 5"/>
          <p:cNvSpPr txBox="1">
            <a:spLocks noChangeArrowheads="1"/>
          </p:cNvSpPr>
          <p:nvPr/>
        </p:nvSpPr>
        <p:spPr bwMode="auto">
          <a:xfrm>
            <a:off x="1511237" y="5257800"/>
            <a:ext cx="6086699" cy="830997"/>
          </a:xfrm>
          <a:prstGeom prst="rect">
            <a:avLst/>
          </a:prstGeom>
          <a:solidFill>
            <a:schemeClr val="bg1"/>
          </a:solidFill>
          <a:ln w="28575" algn="ctr">
            <a:solidFill>
              <a:schemeClr val="tx1"/>
            </a:solidFill>
            <a:miter lim="800000"/>
            <a:headEnd/>
            <a:tailEnd/>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600" b="1" dirty="0">
                <a:latin typeface="+mn-lt"/>
                <a:ea typeface="MS PGothic" pitchFamily="34" charset="-128"/>
              </a:rPr>
              <a:t>Before submitting an Expedited Payment, the user will see the payment amount and the payment fee. The total amount will be deducted from their account once they submit the payment. </a:t>
            </a:r>
          </a:p>
        </p:txBody>
      </p:sp>
      <p:sp>
        <p:nvSpPr>
          <p:cNvPr id="37893" name="Rectangle 12"/>
          <p:cNvSpPr>
            <a:spLocks noChangeArrowheads="1"/>
          </p:cNvSpPr>
          <p:nvPr/>
        </p:nvSpPr>
        <p:spPr bwMode="auto">
          <a:xfrm>
            <a:off x="5410200" y="3979677"/>
            <a:ext cx="669758" cy="668523"/>
          </a:xfrm>
          <a:prstGeom prst="rect">
            <a:avLst/>
          </a:prstGeom>
          <a:noFill/>
          <a:ln w="28575" algn="ctr">
            <a:solidFill>
              <a:srgbClr val="C00000"/>
            </a:solidFill>
            <a:miter lim="800000"/>
            <a:headEnd/>
            <a:tailEnd type="none" w="lg" len="lg"/>
          </a:ln>
          <a:extLst>
            <a:ext uri="{909E8E84-426E-40DD-AFC4-6F175D3DCCD1}">
              <a14:hiddenFill xmlns:a14="http://schemas.microsoft.com/office/drawing/2010/main">
                <a:solidFill>
                  <a:srgbClr val="FFFFFF"/>
                </a:solidFill>
              </a14:hiddenFill>
            </a:ext>
          </a:extLst>
        </p:spPr>
        <p:txBody>
          <a:bodyPr wrap="none" anchor="ctr"/>
          <a:lstStyle/>
          <a:p>
            <a:endParaRPr lang="en-US" sz="1013"/>
          </a:p>
        </p:txBody>
      </p:sp>
      <p:sp>
        <p:nvSpPr>
          <p:cNvPr id="37894" name="Rectangle 12"/>
          <p:cNvSpPr>
            <a:spLocks noChangeArrowheads="1"/>
          </p:cNvSpPr>
          <p:nvPr/>
        </p:nvSpPr>
        <p:spPr bwMode="auto">
          <a:xfrm>
            <a:off x="7391400" y="4724400"/>
            <a:ext cx="685800" cy="255954"/>
          </a:xfrm>
          <a:prstGeom prst="rect">
            <a:avLst/>
          </a:prstGeom>
          <a:noFill/>
          <a:ln w="28575" algn="ctr">
            <a:solidFill>
              <a:srgbClr val="C00000"/>
            </a:solidFill>
            <a:miter lim="800000"/>
            <a:headEnd/>
            <a:tailEnd type="none" w="lg" len="lg"/>
          </a:ln>
          <a:extLst>
            <a:ext uri="{909E8E84-426E-40DD-AFC4-6F175D3DCCD1}">
              <a14:hiddenFill xmlns:a14="http://schemas.microsoft.com/office/drawing/2010/main">
                <a:solidFill>
                  <a:srgbClr val="FFFFFF"/>
                </a:solidFill>
              </a14:hiddenFill>
            </a:ext>
          </a:extLst>
        </p:spPr>
        <p:txBody>
          <a:bodyPr wrap="none" anchor="ctr"/>
          <a:lstStyle/>
          <a:p>
            <a:endParaRPr lang="en-US" sz="1013"/>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1469464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5977"/>
            <a:ext cx="7543800" cy="1450757"/>
          </a:xfrm>
        </p:spPr>
        <p:txBody>
          <a:bodyPr>
            <a:noAutofit/>
          </a:bodyPr>
          <a:lstStyle/>
          <a:p>
            <a:r>
              <a:rPr lang="en-US" sz="3000" dirty="0">
                <a:latin typeface="+mn-lt"/>
              </a:rPr>
              <a:t>New User Registration: Disclosure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057400"/>
            <a:ext cx="6683510" cy="3786662"/>
          </a:xfrm>
          <a:prstGeom prst="rect">
            <a:avLst/>
          </a:prstGeom>
          <a:ln w="38100">
            <a:solidFill>
              <a:schemeClr val="tx1"/>
            </a:solidFill>
          </a:ln>
        </p:spPr>
      </p:pic>
      <p:sp>
        <p:nvSpPr>
          <p:cNvPr id="4" name="TextBox 3"/>
          <p:cNvSpPr txBox="1"/>
          <p:nvPr/>
        </p:nvSpPr>
        <p:spPr>
          <a:xfrm>
            <a:off x="5257799" y="2209800"/>
            <a:ext cx="2488315" cy="1588127"/>
          </a:xfrm>
          <a:prstGeom prst="rect">
            <a:avLst/>
          </a:prstGeom>
          <a:solidFill>
            <a:schemeClr val="bg1"/>
          </a:solidFill>
          <a:ln w="28575"/>
        </p:spPr>
        <p:style>
          <a:lnRef idx="2">
            <a:schemeClr val="dk1"/>
          </a:lnRef>
          <a:fillRef idx="1">
            <a:schemeClr val="lt1"/>
          </a:fillRef>
          <a:effectRef idx="0">
            <a:schemeClr val="dk1"/>
          </a:effectRef>
          <a:fontRef idx="minor">
            <a:schemeClr val="dk1"/>
          </a:fontRef>
        </p:style>
        <p:txBody>
          <a:bodyPr wrap="square" rtlCol="0">
            <a:spAutoFit/>
          </a:bodyPr>
          <a:lstStyle/>
          <a:p>
            <a:pPr marL="51435" indent="-51435" defTabSz="514350">
              <a:lnSpc>
                <a:spcPct val="90000"/>
              </a:lnSpc>
              <a:spcBef>
                <a:spcPts val="675"/>
              </a:spcBef>
              <a:spcAft>
                <a:spcPts val="113"/>
              </a:spcAft>
              <a:buClr>
                <a:schemeClr val="accent1"/>
              </a:buClr>
              <a:buSzPct val="100000"/>
              <a:buFont typeface="Calibri" panose="020F0502020204030204" pitchFamily="34" charset="0"/>
              <a:buChar char=" "/>
            </a:pPr>
            <a:r>
              <a:rPr lang="en-US" dirty="0">
                <a:solidFill>
                  <a:schemeClr val="dk1"/>
                </a:solidFill>
              </a:rPr>
              <a:t>Users must acknowledge acceptance of the disclosure prior to being able to continue with registration</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1978236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733" y="2078272"/>
            <a:ext cx="7012870" cy="4068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915" name="Text Box 3"/>
          <p:cNvSpPr txBox="1">
            <a:spLocks noChangeArrowheads="1"/>
          </p:cNvSpPr>
          <p:nvPr/>
        </p:nvSpPr>
        <p:spPr bwMode="auto">
          <a:xfrm>
            <a:off x="4876800" y="2438400"/>
            <a:ext cx="3048000" cy="992579"/>
          </a:xfrm>
          <a:prstGeom prst="rect">
            <a:avLst/>
          </a:prstGeom>
          <a:solidFill>
            <a:schemeClr val="bg1"/>
          </a:solidFill>
          <a:ln w="28575" algn="ctr">
            <a:solidFill>
              <a:schemeClr val="tx1"/>
            </a:solidFill>
            <a:miter lim="800000"/>
            <a:headEnd/>
            <a:tailEnd/>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900" b="1" dirty="0">
                <a:ea typeface="MS PGothic" pitchFamily="34" charset="-128"/>
              </a:rPr>
              <a:t>Each time a user schedules an expedited payment, they will be prompted to review the terms and conditions page.</a:t>
            </a:r>
          </a:p>
          <a:p>
            <a:pPr eaLnBrk="1" hangingPunct="1">
              <a:spcBef>
                <a:spcPct val="50000"/>
              </a:spcBef>
            </a:pPr>
            <a:r>
              <a:rPr lang="en-US" sz="900" b="1" dirty="0">
                <a:ea typeface="MS PGothic" pitchFamily="34" charset="-128"/>
              </a:rPr>
              <a:t>When a user agrees to the terms and clicks “Continue,” the payment will be processed immediately. </a:t>
            </a:r>
          </a:p>
        </p:txBody>
      </p:sp>
      <p:sp>
        <p:nvSpPr>
          <p:cNvPr id="38916" name="Title 1"/>
          <p:cNvSpPr>
            <a:spLocks noGrp="1"/>
          </p:cNvSpPr>
          <p:nvPr>
            <p:ph type="title"/>
          </p:nvPr>
        </p:nvSpPr>
        <p:spPr>
          <a:xfrm>
            <a:off x="914400" y="918288"/>
            <a:ext cx="5961480" cy="742950"/>
          </a:xfrm>
        </p:spPr>
        <p:txBody>
          <a:bodyPr>
            <a:normAutofit/>
          </a:bodyPr>
          <a:lstStyle/>
          <a:p>
            <a:r>
              <a:rPr lang="en-US" sz="3000" dirty="0">
                <a:latin typeface="+mn-lt"/>
              </a:rPr>
              <a:t>Expedited Payments</a:t>
            </a:r>
          </a:p>
        </p:txBody>
      </p:sp>
      <p:sp>
        <p:nvSpPr>
          <p:cNvPr id="10" name="Rectangle 9"/>
          <p:cNvSpPr/>
          <p:nvPr/>
        </p:nvSpPr>
        <p:spPr bwMode="auto">
          <a:xfrm>
            <a:off x="4524157" y="5334000"/>
            <a:ext cx="1724243" cy="19878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013"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9271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1583" y="1953606"/>
            <a:ext cx="6510831" cy="4294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939" name="TextBox 5"/>
          <p:cNvSpPr txBox="1">
            <a:spLocks noChangeArrowheads="1"/>
          </p:cNvSpPr>
          <p:nvPr/>
        </p:nvSpPr>
        <p:spPr bwMode="auto">
          <a:xfrm>
            <a:off x="4580128" y="3886200"/>
            <a:ext cx="3702546" cy="954107"/>
          </a:xfrm>
          <a:prstGeom prst="rect">
            <a:avLst/>
          </a:prstGeom>
          <a:solidFill>
            <a:schemeClr val="bg1"/>
          </a:solidFill>
          <a:ln w="28575">
            <a:solidFill>
              <a:schemeClr val="tx1"/>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b="1" dirty="0">
                <a:latin typeface="+mn-lt"/>
                <a:ea typeface="MS PGothic" pitchFamily="34" charset="-128"/>
              </a:rPr>
              <a:t>After clicking Submit, the user will see a confirmation at the top, and the payment will be displayed in Processed Transactions, under the Payment Activity sub-tab.</a:t>
            </a:r>
          </a:p>
        </p:txBody>
      </p:sp>
      <p:sp>
        <p:nvSpPr>
          <p:cNvPr id="39940" name="Title 1"/>
          <p:cNvSpPr>
            <a:spLocks noGrp="1"/>
          </p:cNvSpPr>
          <p:nvPr>
            <p:ph type="title"/>
          </p:nvPr>
        </p:nvSpPr>
        <p:spPr>
          <a:xfrm>
            <a:off x="875802" y="766125"/>
            <a:ext cx="6439397" cy="742950"/>
          </a:xfrm>
        </p:spPr>
        <p:txBody>
          <a:bodyPr>
            <a:noAutofit/>
          </a:bodyPr>
          <a:lstStyle/>
          <a:p>
            <a:r>
              <a:rPr lang="en-US" sz="3000" dirty="0">
                <a:latin typeface="+mn-lt"/>
              </a:rPr>
              <a:t>Scheduling a Payment: Confirmation</a:t>
            </a:r>
          </a:p>
        </p:txBody>
      </p:sp>
      <p:sp>
        <p:nvSpPr>
          <p:cNvPr id="6" name="Rectangle 5"/>
          <p:cNvSpPr/>
          <p:nvPr/>
        </p:nvSpPr>
        <p:spPr>
          <a:xfrm>
            <a:off x="1412144" y="5791200"/>
            <a:ext cx="5979256" cy="4572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013"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3024911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Payment Activity  </a:t>
            </a:r>
            <a:endParaRPr lang="en-US" b="1"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5509" y="1838929"/>
            <a:ext cx="3261360" cy="1350264"/>
          </a:xfrm>
          <a:prstGeom prst="rect">
            <a:avLst/>
          </a:prstGeom>
        </p:spPr>
      </p:pic>
    </p:spTree>
    <p:extLst>
      <p:ext uri="{BB962C8B-B14F-4D97-AF65-F5344CB8AC3E}">
        <p14:creationId xmlns:p14="http://schemas.microsoft.com/office/powerpoint/2010/main" val="3035924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1972" y="1905000"/>
            <a:ext cx="5772745" cy="4208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987" name="Title 1"/>
          <p:cNvSpPr>
            <a:spLocks noGrp="1"/>
          </p:cNvSpPr>
          <p:nvPr>
            <p:ph type="title"/>
          </p:nvPr>
        </p:nvSpPr>
        <p:spPr>
          <a:xfrm>
            <a:off x="914400" y="838200"/>
            <a:ext cx="4835626" cy="742950"/>
          </a:xfrm>
        </p:spPr>
        <p:txBody>
          <a:bodyPr>
            <a:normAutofit/>
          </a:bodyPr>
          <a:lstStyle/>
          <a:p>
            <a:r>
              <a:rPr lang="en-US" sz="3000" dirty="0">
                <a:latin typeface="+mn-lt"/>
              </a:rPr>
              <a:t>Payment Activity</a:t>
            </a:r>
          </a:p>
        </p:txBody>
      </p:sp>
      <p:sp>
        <p:nvSpPr>
          <p:cNvPr id="41988" name="Text Box 10"/>
          <p:cNvSpPr txBox="1">
            <a:spLocks noChangeArrowheads="1"/>
          </p:cNvSpPr>
          <p:nvPr/>
        </p:nvSpPr>
        <p:spPr bwMode="auto">
          <a:xfrm>
            <a:off x="3886200" y="2209800"/>
            <a:ext cx="4038600" cy="830997"/>
          </a:xfrm>
          <a:prstGeom prst="rect">
            <a:avLst/>
          </a:prstGeom>
          <a:solidFill>
            <a:schemeClr val="bg1"/>
          </a:solidFill>
          <a:ln w="28575">
            <a:solidFill>
              <a:schemeClr val="tx1"/>
            </a:solidFill>
            <a:miter lim="800000"/>
            <a:headEnd/>
            <a:tailEnd/>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600" b="1" dirty="0">
                <a:latin typeface="+mn-lt"/>
                <a:ea typeface="MS PGothic" pitchFamily="34" charset="-128"/>
              </a:rPr>
              <a:t>users will be able to view and edit all of their scheduled and processed transactions when they click on the “Payment Activity” tab.</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897957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3152" y="1931484"/>
            <a:ext cx="5763238" cy="4240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011" name="Title 1"/>
          <p:cNvSpPr>
            <a:spLocks noGrp="1"/>
          </p:cNvSpPr>
          <p:nvPr>
            <p:ph type="title"/>
          </p:nvPr>
        </p:nvSpPr>
        <p:spPr>
          <a:xfrm>
            <a:off x="838200" y="838200"/>
            <a:ext cx="4835626" cy="764381"/>
          </a:xfrm>
        </p:spPr>
        <p:txBody>
          <a:bodyPr>
            <a:normAutofit/>
          </a:bodyPr>
          <a:lstStyle/>
          <a:p>
            <a:r>
              <a:rPr lang="en-US" sz="3000" dirty="0">
                <a:latin typeface="+mn-lt"/>
              </a:rPr>
              <a:t>Payment Activity</a:t>
            </a:r>
          </a:p>
        </p:txBody>
      </p:sp>
      <p:sp>
        <p:nvSpPr>
          <p:cNvPr id="43012" name="Text Box 10"/>
          <p:cNvSpPr txBox="1">
            <a:spLocks noChangeArrowheads="1"/>
          </p:cNvSpPr>
          <p:nvPr/>
        </p:nvSpPr>
        <p:spPr bwMode="auto">
          <a:xfrm>
            <a:off x="4495800" y="2590800"/>
            <a:ext cx="3810000" cy="1077218"/>
          </a:xfrm>
          <a:prstGeom prst="rect">
            <a:avLst/>
          </a:prstGeom>
          <a:solidFill>
            <a:schemeClr val="bg1"/>
          </a:solidFill>
          <a:ln w="28575">
            <a:solidFill>
              <a:schemeClr val="tx1"/>
            </a:solidFill>
            <a:miter lim="800000"/>
            <a:headEnd/>
            <a:tailEnd/>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600" b="1" dirty="0">
                <a:latin typeface="+mn-lt"/>
                <a:ea typeface="MS PGothic" pitchFamily="34" charset="-128"/>
              </a:rPr>
              <a:t>Search options, including accounts, delivery by dates, or payee names will be available at the top, should the user wish to use them.</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1264679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1972" y="1963576"/>
            <a:ext cx="5772745" cy="4208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035" name="Title 1"/>
          <p:cNvSpPr>
            <a:spLocks noGrp="1"/>
          </p:cNvSpPr>
          <p:nvPr>
            <p:ph type="title"/>
          </p:nvPr>
        </p:nvSpPr>
        <p:spPr>
          <a:xfrm>
            <a:off x="838200" y="685800"/>
            <a:ext cx="6477000" cy="914400"/>
          </a:xfrm>
        </p:spPr>
        <p:txBody>
          <a:bodyPr>
            <a:noAutofit/>
          </a:bodyPr>
          <a:lstStyle/>
          <a:p>
            <a:r>
              <a:rPr lang="en-US" sz="3000" dirty="0">
                <a:latin typeface="+mn-lt"/>
              </a:rPr>
              <a:t>Payment Activity: Scheduled Transactions</a:t>
            </a:r>
          </a:p>
        </p:txBody>
      </p:sp>
      <p:sp>
        <p:nvSpPr>
          <p:cNvPr id="44036" name="Text Box 24"/>
          <p:cNvSpPr txBox="1">
            <a:spLocks noChangeArrowheads="1"/>
          </p:cNvSpPr>
          <p:nvPr/>
        </p:nvSpPr>
        <p:spPr bwMode="auto">
          <a:xfrm>
            <a:off x="4190999" y="2831066"/>
            <a:ext cx="3410545" cy="584775"/>
          </a:xfrm>
          <a:prstGeom prst="rect">
            <a:avLst/>
          </a:prstGeom>
          <a:solidFill>
            <a:schemeClr val="bg1"/>
          </a:solidFill>
          <a:ln w="28575">
            <a:solidFill>
              <a:schemeClr val="tx1"/>
            </a:solidFill>
            <a:miter lim="800000"/>
            <a:headEnd/>
            <a:tailEnd/>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600" b="1" dirty="0">
                <a:latin typeface="+mn-lt"/>
                <a:ea typeface="MS PGothic" pitchFamily="34" charset="-128"/>
              </a:rPr>
              <a:t>users will be able to view a total of all of their scheduled transactions.</a:t>
            </a:r>
            <a:endParaRPr lang="en-US" sz="1600" dirty="0">
              <a:latin typeface="+mn-lt"/>
              <a:ea typeface="MS PGothic" pitchFamily="34" charset="-128"/>
            </a:endParaRPr>
          </a:p>
        </p:txBody>
      </p:sp>
      <p:sp>
        <p:nvSpPr>
          <p:cNvPr id="16" name="Rectangle 15"/>
          <p:cNvSpPr/>
          <p:nvPr/>
        </p:nvSpPr>
        <p:spPr>
          <a:xfrm>
            <a:off x="1828800" y="3200399"/>
            <a:ext cx="1281248" cy="28089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013"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2041666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1972" y="1905545"/>
            <a:ext cx="5772745" cy="4208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059" name="Title 1"/>
          <p:cNvSpPr>
            <a:spLocks noGrp="1"/>
          </p:cNvSpPr>
          <p:nvPr>
            <p:ph type="title"/>
          </p:nvPr>
        </p:nvSpPr>
        <p:spPr>
          <a:xfrm>
            <a:off x="817565" y="685800"/>
            <a:ext cx="6477000" cy="914400"/>
          </a:xfrm>
        </p:spPr>
        <p:txBody>
          <a:bodyPr>
            <a:noAutofit/>
          </a:bodyPr>
          <a:lstStyle/>
          <a:p>
            <a:r>
              <a:rPr lang="en-US" sz="3000" dirty="0">
                <a:latin typeface="+mn-lt"/>
              </a:rPr>
              <a:t>Payment Activity: Scheduled Transactions</a:t>
            </a:r>
          </a:p>
        </p:txBody>
      </p:sp>
      <p:sp>
        <p:nvSpPr>
          <p:cNvPr id="45060" name="Text Box 11"/>
          <p:cNvSpPr txBox="1">
            <a:spLocks noChangeArrowheads="1"/>
          </p:cNvSpPr>
          <p:nvPr/>
        </p:nvSpPr>
        <p:spPr bwMode="auto">
          <a:xfrm>
            <a:off x="4531190" y="2590800"/>
            <a:ext cx="4231810" cy="830997"/>
          </a:xfrm>
          <a:prstGeom prst="rect">
            <a:avLst/>
          </a:prstGeom>
          <a:solidFill>
            <a:schemeClr val="bg1"/>
          </a:solidFill>
          <a:ln w="28575">
            <a:solidFill>
              <a:schemeClr val="tx1"/>
            </a:solidFill>
            <a:miter lim="800000"/>
            <a:headEnd/>
            <a:tailEnd/>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600" b="1" dirty="0">
                <a:latin typeface="+mn-lt"/>
                <a:ea typeface="MS PGothic" pitchFamily="34" charset="-128"/>
              </a:rPr>
              <a:t>users can edit a scheduled payment by clicking on the Edit icon. They will then be directed to the Change Scheduled Payment screen.</a:t>
            </a:r>
          </a:p>
        </p:txBody>
      </p:sp>
      <p:sp>
        <p:nvSpPr>
          <p:cNvPr id="13" name="Rectangle 12"/>
          <p:cNvSpPr/>
          <p:nvPr/>
        </p:nvSpPr>
        <p:spPr>
          <a:xfrm>
            <a:off x="7162801" y="4267200"/>
            <a:ext cx="263528" cy="21193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013"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282575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728" y="2031618"/>
            <a:ext cx="7285593" cy="3290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082" name="Title 1"/>
          <p:cNvSpPr>
            <a:spLocks noGrp="1"/>
          </p:cNvSpPr>
          <p:nvPr>
            <p:ph type="title"/>
          </p:nvPr>
        </p:nvSpPr>
        <p:spPr>
          <a:xfrm>
            <a:off x="831624" y="975798"/>
            <a:ext cx="7543800" cy="594363"/>
          </a:xfrm>
        </p:spPr>
        <p:txBody>
          <a:bodyPr>
            <a:normAutofit/>
          </a:bodyPr>
          <a:lstStyle/>
          <a:p>
            <a:r>
              <a:rPr lang="en-US" sz="3000" dirty="0">
                <a:latin typeface="+mn-lt"/>
              </a:rPr>
              <a:t>Payment Activity: Scheduled Transactions</a:t>
            </a:r>
          </a:p>
        </p:txBody>
      </p:sp>
      <p:sp>
        <p:nvSpPr>
          <p:cNvPr id="10" name="Rectangle 9"/>
          <p:cNvSpPr/>
          <p:nvPr/>
        </p:nvSpPr>
        <p:spPr>
          <a:xfrm>
            <a:off x="5464477" y="4953000"/>
            <a:ext cx="2745401" cy="36888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013" dirty="0"/>
          </a:p>
        </p:txBody>
      </p:sp>
      <p:sp>
        <p:nvSpPr>
          <p:cNvPr id="46085" name="Text Box 11"/>
          <p:cNvSpPr txBox="1">
            <a:spLocks noChangeArrowheads="1"/>
          </p:cNvSpPr>
          <p:nvPr/>
        </p:nvSpPr>
        <p:spPr bwMode="auto">
          <a:xfrm>
            <a:off x="2742119" y="5486400"/>
            <a:ext cx="3705429" cy="584775"/>
          </a:xfrm>
          <a:prstGeom prst="rect">
            <a:avLst/>
          </a:prstGeom>
          <a:solidFill>
            <a:schemeClr val="bg1"/>
          </a:solidFill>
          <a:ln w="28575">
            <a:solidFill>
              <a:schemeClr val="tx1"/>
            </a:solidFill>
            <a:miter lim="800000"/>
            <a:headEnd/>
            <a:tailEnd/>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600" b="1" dirty="0">
                <a:latin typeface="+mn-lt"/>
                <a:ea typeface="MS PGothic" pitchFamily="34" charset="-128"/>
              </a:rPr>
              <a:t>users will have the option to edit the payment or delete it completely.</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4246365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1972" y="1887376"/>
            <a:ext cx="5772745" cy="4208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107" name="Title 1"/>
          <p:cNvSpPr>
            <a:spLocks noGrp="1"/>
          </p:cNvSpPr>
          <p:nvPr>
            <p:ph type="title"/>
          </p:nvPr>
        </p:nvSpPr>
        <p:spPr>
          <a:xfrm>
            <a:off x="762000" y="942730"/>
            <a:ext cx="6324599" cy="742950"/>
          </a:xfrm>
        </p:spPr>
        <p:txBody>
          <a:bodyPr>
            <a:noAutofit/>
          </a:bodyPr>
          <a:lstStyle/>
          <a:p>
            <a:r>
              <a:rPr lang="en-US" sz="3000" dirty="0">
                <a:latin typeface="+mn-lt"/>
              </a:rPr>
              <a:t>Payment Activity: Processed Payments</a:t>
            </a:r>
          </a:p>
        </p:txBody>
      </p:sp>
      <p:sp>
        <p:nvSpPr>
          <p:cNvPr id="47108" name="Text Box 6"/>
          <p:cNvSpPr txBox="1">
            <a:spLocks noChangeArrowheads="1"/>
          </p:cNvSpPr>
          <p:nvPr/>
        </p:nvSpPr>
        <p:spPr bwMode="auto">
          <a:xfrm>
            <a:off x="4114800" y="3429000"/>
            <a:ext cx="3733800" cy="1077218"/>
          </a:xfrm>
          <a:prstGeom prst="rect">
            <a:avLst/>
          </a:prstGeom>
          <a:solidFill>
            <a:schemeClr val="bg1"/>
          </a:solidFill>
          <a:ln w="28575">
            <a:solidFill>
              <a:schemeClr val="tx1"/>
            </a:solidFill>
            <a:miter lim="800000"/>
            <a:headEnd/>
            <a:tailEnd/>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600" b="1" dirty="0">
                <a:latin typeface="+mn-lt"/>
                <a:ea typeface="MS PGothic" pitchFamily="34" charset="-128"/>
              </a:rPr>
              <a:t>users will be able to view all of their processed payments and can submit a payment inquiry for a particular payment by clicking on the “Inquire” link.</a:t>
            </a:r>
          </a:p>
        </p:txBody>
      </p:sp>
      <p:sp>
        <p:nvSpPr>
          <p:cNvPr id="9" name="Rectangle 8"/>
          <p:cNvSpPr/>
          <p:nvPr/>
        </p:nvSpPr>
        <p:spPr>
          <a:xfrm>
            <a:off x="1828800" y="4972878"/>
            <a:ext cx="1266987" cy="20925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013" dirty="0"/>
          </a:p>
        </p:txBody>
      </p:sp>
      <p:sp>
        <p:nvSpPr>
          <p:cNvPr id="7" name="Rectangle 6"/>
          <p:cNvSpPr/>
          <p:nvPr/>
        </p:nvSpPr>
        <p:spPr>
          <a:xfrm>
            <a:off x="7041017" y="5555947"/>
            <a:ext cx="350383" cy="14635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013"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3238122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2428" y="1828800"/>
            <a:ext cx="4667403" cy="4418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131" name="Title 1"/>
          <p:cNvSpPr>
            <a:spLocks noGrp="1"/>
          </p:cNvSpPr>
          <p:nvPr>
            <p:ph type="title"/>
          </p:nvPr>
        </p:nvSpPr>
        <p:spPr>
          <a:xfrm>
            <a:off x="905576" y="984424"/>
            <a:ext cx="6221106" cy="742950"/>
          </a:xfrm>
        </p:spPr>
        <p:txBody>
          <a:bodyPr>
            <a:noAutofit/>
          </a:bodyPr>
          <a:lstStyle/>
          <a:p>
            <a:r>
              <a:rPr lang="en-US" sz="3000" dirty="0">
                <a:latin typeface="+mn-lt"/>
              </a:rPr>
              <a:t>Payment Activity: Payment Inquiry</a:t>
            </a:r>
          </a:p>
        </p:txBody>
      </p:sp>
      <p:sp>
        <p:nvSpPr>
          <p:cNvPr id="48132" name="Text Box 4"/>
          <p:cNvSpPr txBox="1">
            <a:spLocks noChangeArrowheads="1"/>
          </p:cNvSpPr>
          <p:nvPr/>
        </p:nvSpPr>
        <p:spPr bwMode="auto">
          <a:xfrm>
            <a:off x="4876800" y="2677630"/>
            <a:ext cx="4202849" cy="954107"/>
          </a:xfrm>
          <a:prstGeom prst="rect">
            <a:avLst/>
          </a:prstGeom>
          <a:solidFill>
            <a:schemeClr val="bg1"/>
          </a:solidFill>
          <a:ln w="28575" algn="ctr">
            <a:solidFill>
              <a:schemeClr val="tx1"/>
            </a:solidFill>
            <a:miter lim="800000"/>
            <a:headEnd/>
            <a:tailEnd/>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400" b="1" dirty="0">
                <a:latin typeface="+mn-lt"/>
                <a:ea typeface="MS PGothic" pitchFamily="34" charset="-128"/>
              </a:rPr>
              <a:t>Depending on what the user chooses in the inquiry details dropdown, the inquiry will be sent either directly to ACI Payment Ops or to the iBanking Admin Message Center.</a:t>
            </a:r>
          </a:p>
        </p:txBody>
      </p:sp>
      <p:pic>
        <p:nvPicPr>
          <p:cNvPr id="48133"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0225" y="4105970"/>
            <a:ext cx="1682975" cy="1075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sp>
        <p:nvSpPr>
          <p:cNvPr id="48134" name="Line 8"/>
          <p:cNvSpPr>
            <a:spLocks noChangeShapeType="1"/>
          </p:cNvSpPr>
          <p:nvPr/>
        </p:nvSpPr>
        <p:spPr bwMode="auto">
          <a:xfrm flipH="1">
            <a:off x="4558873" y="4158723"/>
            <a:ext cx="272087" cy="202052"/>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sz="1013"/>
          </a:p>
        </p:txBody>
      </p:sp>
      <p:sp>
        <p:nvSpPr>
          <p:cNvPr id="48135" name="Line 8"/>
          <p:cNvSpPr>
            <a:spLocks noChangeShapeType="1"/>
          </p:cNvSpPr>
          <p:nvPr/>
        </p:nvSpPr>
        <p:spPr bwMode="auto">
          <a:xfrm flipH="1" flipV="1">
            <a:off x="4574947" y="4458185"/>
            <a:ext cx="272087" cy="647215"/>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sz="1013"/>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2655002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921" y="1219200"/>
            <a:ext cx="8726926" cy="4984351"/>
          </a:xfrm>
          <a:prstGeom prst="rect">
            <a:avLst/>
          </a:prstGeom>
          <a:ln w="38100">
            <a:solidFill>
              <a:schemeClr val="tx1"/>
            </a:solidFill>
          </a:ln>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1810600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2428" y="1829403"/>
            <a:ext cx="4667403" cy="4418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155" name="Title 1"/>
          <p:cNvSpPr>
            <a:spLocks noGrp="1"/>
          </p:cNvSpPr>
          <p:nvPr>
            <p:ph type="title"/>
          </p:nvPr>
        </p:nvSpPr>
        <p:spPr>
          <a:xfrm>
            <a:off x="853623" y="762000"/>
            <a:ext cx="6095999" cy="881062"/>
          </a:xfrm>
        </p:spPr>
        <p:txBody>
          <a:bodyPr>
            <a:noAutofit/>
          </a:bodyPr>
          <a:lstStyle/>
          <a:p>
            <a:r>
              <a:rPr lang="en-US" sz="3000" dirty="0">
                <a:latin typeface="+mn-lt"/>
              </a:rPr>
              <a:t>Payment Activity: Payment Inquiry</a:t>
            </a:r>
          </a:p>
        </p:txBody>
      </p:sp>
      <p:sp>
        <p:nvSpPr>
          <p:cNvPr id="49156" name="Line 8"/>
          <p:cNvSpPr>
            <a:spLocks noChangeShapeType="1"/>
          </p:cNvSpPr>
          <p:nvPr/>
        </p:nvSpPr>
        <p:spPr bwMode="auto">
          <a:xfrm flipH="1">
            <a:off x="6264057" y="5334768"/>
            <a:ext cx="1432143" cy="685032"/>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sz="1013"/>
          </a:p>
        </p:txBody>
      </p:sp>
      <p:sp>
        <p:nvSpPr>
          <p:cNvPr id="49157" name="Line 8"/>
          <p:cNvSpPr>
            <a:spLocks noChangeShapeType="1"/>
          </p:cNvSpPr>
          <p:nvPr/>
        </p:nvSpPr>
        <p:spPr bwMode="auto">
          <a:xfrm flipH="1" flipV="1">
            <a:off x="2819400" y="5334768"/>
            <a:ext cx="2983141" cy="685032"/>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sz="1013"/>
          </a:p>
        </p:txBody>
      </p:sp>
      <p:pic>
        <p:nvPicPr>
          <p:cNvPr id="4915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6649" y="4259482"/>
            <a:ext cx="5792951" cy="128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3673804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Payment Guarantee </a:t>
            </a:r>
            <a:endParaRPr lang="en-US" b="1"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5509" y="1838929"/>
            <a:ext cx="3261360" cy="1350264"/>
          </a:xfrm>
          <a:prstGeom prst="rect">
            <a:avLst/>
          </a:prstGeom>
        </p:spPr>
      </p:pic>
    </p:spTree>
    <p:extLst>
      <p:ext uri="{BB962C8B-B14F-4D97-AF65-F5344CB8AC3E}">
        <p14:creationId xmlns:p14="http://schemas.microsoft.com/office/powerpoint/2010/main" val="1348574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ChangeArrowheads="1"/>
          </p:cNvSpPr>
          <p:nvPr/>
        </p:nvSpPr>
        <p:spPr bwMode="auto">
          <a:xfrm>
            <a:off x="1515180" y="2408990"/>
            <a:ext cx="6102924" cy="313932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eaLnBrk="0" hangingPunct="0"/>
            <a:r>
              <a:rPr lang="en-US" b="1" dirty="0"/>
              <a:t>If a properly scheduled payment is not received and posted on time by the payee, we will attempt to have any late fees or assessed finance charges removed. (Finance charges are calculated based on your payment amount rather than your entire balance</a:t>
            </a:r>
            <a:r>
              <a:rPr lang="en-US" b="1" i="1" dirty="0"/>
              <a:t>.</a:t>
            </a:r>
            <a:r>
              <a:rPr lang="en-US" b="1" dirty="0"/>
              <a:t>)</a:t>
            </a:r>
            <a:r>
              <a:rPr lang="en-US" b="1" i="1" dirty="0"/>
              <a:t> </a:t>
            </a:r>
            <a:r>
              <a:rPr lang="en-US" b="1" dirty="0"/>
              <a:t>If the payee is unwilling or unable to remove them, we will pay the fees and finance charges directly to the payee. In addition, we will attempt to have your account noted appropriately to ensure that the situation does not negatively impact your credit rating. (NOTE: Please see the </a:t>
            </a:r>
            <a:r>
              <a:rPr lang="en-US" b="1" u="sng" dirty="0"/>
              <a:t>Electronic Funds Transfer Disclosure</a:t>
            </a:r>
            <a:r>
              <a:rPr lang="en-US" b="1" dirty="0"/>
              <a:t> for important information on the limitations of reimbursable fees and finance charges.) </a:t>
            </a:r>
            <a:endParaRPr lang="en-US" b="1" dirty="0">
              <a:latin typeface="Times New Roman" pitchFamily="18" charset="0"/>
              <a:cs typeface="Times New Roman" pitchFamily="18" charset="0"/>
            </a:endParaRPr>
          </a:p>
        </p:txBody>
      </p:sp>
      <p:sp>
        <p:nvSpPr>
          <p:cNvPr id="51203" name="Title 3"/>
          <p:cNvSpPr>
            <a:spLocks noGrp="1"/>
          </p:cNvSpPr>
          <p:nvPr>
            <p:ph type="title"/>
          </p:nvPr>
        </p:nvSpPr>
        <p:spPr>
          <a:xfrm>
            <a:off x="794742" y="1143000"/>
            <a:ext cx="7543800" cy="518163"/>
          </a:xfrm>
        </p:spPr>
        <p:txBody>
          <a:bodyPr>
            <a:normAutofit/>
          </a:bodyPr>
          <a:lstStyle/>
          <a:p>
            <a:r>
              <a:rPr lang="en-US" sz="3000" dirty="0">
                <a:latin typeface="+mn-lt"/>
              </a:rPr>
              <a:t>Payment Guarantee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2220132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838200" y="951356"/>
            <a:ext cx="7543800" cy="594363"/>
          </a:xfrm>
        </p:spPr>
        <p:txBody>
          <a:bodyPr>
            <a:normAutofit/>
          </a:bodyPr>
          <a:lstStyle/>
          <a:p>
            <a:r>
              <a:rPr lang="en-US" sz="3000" dirty="0">
                <a:latin typeface="+mn-lt"/>
              </a:rPr>
              <a:t>Payment Guarantee: Excluded Merchants</a:t>
            </a:r>
          </a:p>
        </p:txBody>
      </p:sp>
      <p:sp>
        <p:nvSpPr>
          <p:cNvPr id="58371" name="Rectangle 3"/>
          <p:cNvSpPr>
            <a:spLocks noGrp="1" noChangeArrowheads="1"/>
          </p:cNvSpPr>
          <p:nvPr>
            <p:ph sz="half" idx="1"/>
          </p:nvPr>
        </p:nvSpPr>
        <p:spPr>
          <a:xfrm>
            <a:off x="710140" y="2308771"/>
            <a:ext cx="3868155" cy="3641260"/>
          </a:xfrm>
        </p:spPr>
        <p:txBody>
          <a:bodyPr/>
          <a:lstStyle/>
          <a:p>
            <a:pPr algn="ctr">
              <a:buFont typeface="Wingdings" pitchFamily="2" charset="2"/>
              <a:buNone/>
              <a:defRPr/>
            </a:pPr>
            <a:r>
              <a:rPr lang="en-US" sz="1800" u="sng" dirty="0" smtClean="0">
                <a:solidFill>
                  <a:srgbClr val="C00000"/>
                </a:solidFill>
                <a:ea typeface="MS PGothic" pitchFamily="34" charset="-128"/>
              </a:rPr>
              <a:t>Not Allowed</a:t>
            </a:r>
            <a:r>
              <a:rPr lang="en-US" sz="1800" dirty="0" smtClean="0">
                <a:solidFill>
                  <a:srgbClr val="C00000"/>
                </a:solidFill>
                <a:ea typeface="MS PGothic" pitchFamily="34" charset="-128"/>
              </a:rPr>
              <a:t>, Not Covered:</a:t>
            </a:r>
          </a:p>
          <a:p>
            <a:pPr algn="ctr">
              <a:buFont typeface="Wingdings" pitchFamily="2" charset="2"/>
              <a:buNone/>
              <a:defRPr/>
            </a:pPr>
            <a:endParaRPr lang="en-US" sz="900" dirty="0">
              <a:solidFill>
                <a:srgbClr val="C00000"/>
              </a:solidFill>
              <a:ea typeface="MS PGothic" pitchFamily="34" charset="-128"/>
            </a:endParaRPr>
          </a:p>
          <a:p>
            <a:pPr marL="160735" indent="-160735">
              <a:buFont typeface="Arial" pitchFamily="34" charset="0"/>
              <a:buChar char="•"/>
              <a:defRPr/>
            </a:pPr>
            <a:r>
              <a:rPr lang="en-US" sz="1800" dirty="0">
                <a:solidFill>
                  <a:schemeClr val="tx1"/>
                </a:solidFill>
                <a:ea typeface="ＭＳ Ｐゴシック" pitchFamily="34" charset="-128"/>
              </a:rPr>
              <a:t>Tax entities</a:t>
            </a:r>
          </a:p>
          <a:p>
            <a:pPr marL="160735" indent="-160735">
              <a:buFont typeface="Arial" pitchFamily="34" charset="0"/>
              <a:buChar char="•"/>
              <a:defRPr/>
            </a:pPr>
            <a:r>
              <a:rPr lang="en-US" sz="1800" dirty="0">
                <a:solidFill>
                  <a:schemeClr val="tx1"/>
                </a:solidFill>
                <a:ea typeface="ＭＳ Ｐゴシック" pitchFamily="34" charset="-128"/>
              </a:rPr>
              <a:t>Collection agencies</a:t>
            </a:r>
          </a:p>
          <a:p>
            <a:pPr marL="160735" indent="-160735">
              <a:buFont typeface="Arial" pitchFamily="34" charset="0"/>
              <a:buChar char="•"/>
              <a:defRPr/>
            </a:pPr>
            <a:r>
              <a:rPr lang="en-US" sz="1800" dirty="0">
                <a:solidFill>
                  <a:schemeClr val="tx1"/>
                </a:solidFill>
                <a:ea typeface="ＭＳ Ｐゴシック" pitchFamily="34" charset="-128"/>
              </a:rPr>
              <a:t>Court-ordered payments such as alimony, child support, speeding tickets, etc. </a:t>
            </a:r>
          </a:p>
          <a:p>
            <a:pPr marL="160735" indent="-160735">
              <a:buFont typeface="Arial" pitchFamily="34" charset="0"/>
              <a:buChar char="•"/>
              <a:defRPr/>
            </a:pPr>
            <a:r>
              <a:rPr lang="en-US" sz="1800" dirty="0">
                <a:solidFill>
                  <a:schemeClr val="tx1"/>
                </a:solidFill>
                <a:ea typeface="ＭＳ Ｐゴシック" pitchFamily="34" charset="-128"/>
              </a:rPr>
              <a:t>Non-US Payees</a:t>
            </a:r>
          </a:p>
          <a:p>
            <a:pPr marL="160735" indent="-160735">
              <a:buFont typeface="Arial" pitchFamily="34" charset="0"/>
              <a:buChar char="•"/>
              <a:defRPr/>
            </a:pPr>
            <a:r>
              <a:rPr lang="en-US" sz="1800" dirty="0">
                <a:solidFill>
                  <a:schemeClr val="tx1"/>
                </a:solidFill>
                <a:ea typeface="ＭＳ Ｐゴシック" pitchFamily="34" charset="-128"/>
              </a:rPr>
              <a:t>Terrorists</a:t>
            </a:r>
            <a:endParaRPr lang="en-US" sz="1800" dirty="0">
              <a:ea typeface="MS PGothic" pitchFamily="34" charset="-128"/>
            </a:endParaRPr>
          </a:p>
        </p:txBody>
      </p:sp>
      <p:sp>
        <p:nvSpPr>
          <p:cNvPr id="55300" name="Rectangle 4"/>
          <p:cNvSpPr>
            <a:spLocks noGrp="1" noChangeArrowheads="1"/>
          </p:cNvSpPr>
          <p:nvPr>
            <p:ph sz="half" idx="10"/>
          </p:nvPr>
        </p:nvSpPr>
        <p:spPr>
          <a:xfrm>
            <a:off x="5029200" y="1830892"/>
            <a:ext cx="3657600" cy="3663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buFont typeface="Wingdings" pitchFamily="2" charset="2"/>
              <a:buNone/>
              <a:defRPr/>
            </a:pPr>
            <a:r>
              <a:rPr lang="en-US" sz="1800" u="sng" dirty="0">
                <a:solidFill>
                  <a:srgbClr val="C00000"/>
                </a:solidFill>
                <a:ea typeface="ＭＳ Ｐゴシック" pitchFamily="34" charset="-128"/>
              </a:rPr>
              <a:t>Allowed</a:t>
            </a:r>
            <a:r>
              <a:rPr lang="en-US" sz="1800" dirty="0">
                <a:solidFill>
                  <a:srgbClr val="C00000"/>
                </a:solidFill>
                <a:ea typeface="ＭＳ Ｐゴシック" pitchFamily="34" charset="-128"/>
              </a:rPr>
              <a:t>, Not Covered:</a:t>
            </a:r>
          </a:p>
          <a:p>
            <a:pPr algn="ctr">
              <a:buFont typeface="Wingdings" pitchFamily="2" charset="2"/>
              <a:buNone/>
              <a:defRPr/>
            </a:pPr>
            <a:endParaRPr lang="en-US" sz="900" dirty="0">
              <a:solidFill>
                <a:srgbClr val="C00000"/>
              </a:solidFill>
              <a:ea typeface="ＭＳ Ｐゴシック" pitchFamily="34" charset="-128"/>
            </a:endParaRPr>
          </a:p>
          <a:p>
            <a:pPr marL="160735" indent="-160735" defTabSz="514350">
              <a:lnSpc>
                <a:spcPct val="90000"/>
              </a:lnSpc>
              <a:spcBef>
                <a:spcPts val="675"/>
              </a:spcBef>
              <a:spcAft>
                <a:spcPts val="113"/>
              </a:spcAft>
              <a:buClr>
                <a:schemeClr val="accent1"/>
              </a:buClr>
              <a:buSzPct val="100000"/>
              <a:buFont typeface="Arial" pitchFamily="34" charset="0"/>
              <a:buChar char="•"/>
              <a:defRPr/>
            </a:pPr>
            <a:r>
              <a:rPr lang="en-US" sz="1800" dirty="0">
                <a:solidFill>
                  <a:schemeClr val="tx1"/>
                </a:solidFill>
                <a:ea typeface="ＭＳ Ｐゴシック" pitchFamily="34" charset="-128"/>
              </a:rPr>
              <a:t>Payments to payees located in the Armed Forces postal codes</a:t>
            </a:r>
          </a:p>
          <a:p>
            <a:pPr marL="160735" indent="-160735" defTabSz="514350">
              <a:lnSpc>
                <a:spcPct val="90000"/>
              </a:lnSpc>
              <a:spcBef>
                <a:spcPts val="675"/>
              </a:spcBef>
              <a:spcAft>
                <a:spcPts val="113"/>
              </a:spcAft>
              <a:buClr>
                <a:schemeClr val="accent1"/>
              </a:buClr>
              <a:buSzPct val="100000"/>
              <a:buFont typeface="Arial" pitchFamily="34" charset="0"/>
              <a:buChar char="•"/>
              <a:defRPr/>
            </a:pPr>
            <a:r>
              <a:rPr lang="en-US" sz="1800" dirty="0">
                <a:solidFill>
                  <a:schemeClr val="tx1"/>
                </a:solidFill>
                <a:ea typeface="ＭＳ Ｐゴシック" pitchFamily="34" charset="-128"/>
              </a:rPr>
              <a:t>Payments to settle securities transactions</a:t>
            </a:r>
          </a:p>
          <a:p>
            <a:pPr marL="160735" indent="-160735" defTabSz="514350">
              <a:lnSpc>
                <a:spcPct val="90000"/>
              </a:lnSpc>
              <a:spcBef>
                <a:spcPts val="675"/>
              </a:spcBef>
              <a:spcAft>
                <a:spcPts val="113"/>
              </a:spcAft>
              <a:buClr>
                <a:schemeClr val="accent1"/>
              </a:buClr>
              <a:buSzPct val="100000"/>
              <a:buFont typeface="Arial" pitchFamily="34" charset="0"/>
              <a:buChar char="•"/>
              <a:defRPr/>
            </a:pPr>
            <a:r>
              <a:rPr lang="en-US" sz="1800" dirty="0">
                <a:solidFill>
                  <a:schemeClr val="tx1"/>
                </a:solidFill>
                <a:ea typeface="ＭＳ Ｐゴシック" pitchFamily="34" charset="-128"/>
              </a:rPr>
              <a:t>Payments to payoff “special financing” </a:t>
            </a:r>
          </a:p>
          <a:p>
            <a:pPr marL="160735" indent="-160735" defTabSz="514350">
              <a:lnSpc>
                <a:spcPct val="90000"/>
              </a:lnSpc>
              <a:spcBef>
                <a:spcPts val="675"/>
              </a:spcBef>
              <a:spcAft>
                <a:spcPts val="113"/>
              </a:spcAft>
              <a:buClr>
                <a:schemeClr val="accent1"/>
              </a:buClr>
              <a:buSzPct val="100000"/>
              <a:buFont typeface="Arial" pitchFamily="34" charset="0"/>
              <a:buChar char="•"/>
              <a:defRPr/>
            </a:pPr>
            <a:r>
              <a:rPr lang="en-US" sz="1800" dirty="0">
                <a:solidFill>
                  <a:schemeClr val="tx1"/>
                </a:solidFill>
                <a:ea typeface="ＭＳ Ｐゴシック" pitchFamily="34" charset="-128"/>
              </a:rPr>
              <a:t>Unprocessed payments due to debit failures</a:t>
            </a:r>
          </a:p>
        </p:txBody>
      </p:sp>
      <p:pic>
        <p:nvPicPr>
          <p:cNvPr id="52229" name="Picture 14" descr="C:\Documents and Settings\kwine\Local Settings\Temporary Internet Files\Content.IE5\6ANR3IHN\MC90044132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4876800"/>
            <a:ext cx="1419120" cy="1236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0445" y="4666406"/>
            <a:ext cx="1782813" cy="128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2841132052"/>
      </p:ext>
    </p:extLst>
  </p:cSld>
  <p:clrMapOvr>
    <a:masterClrMapping/>
  </p:clrMapOvr>
  <p:transition>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a:bodyPr>
          <a:lstStyle/>
          <a:p>
            <a:r>
              <a:rPr lang="en-US" sz="3000" dirty="0">
                <a:latin typeface="+mn-lt"/>
              </a:rPr>
              <a:t>Payment Guarantee: Terms &amp; Conditions</a:t>
            </a:r>
          </a:p>
        </p:txBody>
      </p:sp>
      <p:sp>
        <p:nvSpPr>
          <p:cNvPr id="53251" name="Rectangle 3"/>
          <p:cNvSpPr>
            <a:spLocks noGrp="1" noChangeArrowheads="1"/>
          </p:cNvSpPr>
          <p:nvPr>
            <p:ph idx="4294967295"/>
          </p:nvPr>
        </p:nvSpPr>
        <p:spPr>
          <a:xfrm>
            <a:off x="990600" y="2209800"/>
            <a:ext cx="6019800" cy="2987675"/>
          </a:xfrm>
        </p:spPr>
        <p:txBody>
          <a:bodyPr/>
          <a:lstStyle/>
          <a:p>
            <a:pPr marL="160735" indent="-160735">
              <a:buFont typeface="Arial" pitchFamily="34" charset="0"/>
              <a:buChar char="•"/>
              <a:defRPr/>
            </a:pPr>
            <a:r>
              <a:rPr lang="en-US" sz="1800" dirty="0">
                <a:solidFill>
                  <a:srgbClr val="FF0000"/>
                </a:solidFill>
                <a:ea typeface="ＭＳ Ｐゴシック" pitchFamily="34" charset="-128"/>
              </a:rPr>
              <a:t>Payment scheduled to “deliver by” on or prior to due date.</a:t>
            </a:r>
          </a:p>
          <a:p>
            <a:pPr marL="160735" indent="-160735">
              <a:buFont typeface="Arial" pitchFamily="34" charset="0"/>
              <a:buChar char="•"/>
              <a:defRPr/>
            </a:pPr>
            <a:endParaRPr lang="en-US" sz="1800" dirty="0">
              <a:solidFill>
                <a:schemeClr val="tx1"/>
              </a:solidFill>
              <a:ea typeface="ＭＳ Ｐゴシック" pitchFamily="34" charset="-128"/>
            </a:endParaRPr>
          </a:p>
          <a:p>
            <a:pPr marL="160735" indent="-160735">
              <a:buFont typeface="Arial" pitchFamily="34" charset="0"/>
              <a:buChar char="•"/>
              <a:defRPr/>
            </a:pPr>
            <a:r>
              <a:rPr lang="en-US" sz="1800" dirty="0">
                <a:solidFill>
                  <a:schemeClr val="tx1"/>
                </a:solidFill>
                <a:ea typeface="ＭＳ Ｐゴシック" pitchFamily="34" charset="-128"/>
              </a:rPr>
              <a:t>Payment not made to an excluded merchant.</a:t>
            </a:r>
          </a:p>
          <a:p>
            <a:pPr marL="160735" indent="-160735">
              <a:buFont typeface="Arial" pitchFamily="34" charset="0"/>
              <a:buChar char="•"/>
              <a:defRPr/>
            </a:pPr>
            <a:endParaRPr lang="en-US" sz="1800" dirty="0">
              <a:solidFill>
                <a:schemeClr val="tx1"/>
              </a:solidFill>
              <a:ea typeface="ＭＳ Ｐゴシック" pitchFamily="34" charset="-128"/>
            </a:endParaRPr>
          </a:p>
          <a:p>
            <a:pPr marL="160735" indent="-160735">
              <a:buFont typeface="Arial" pitchFamily="34" charset="0"/>
              <a:buChar char="•"/>
              <a:defRPr/>
            </a:pPr>
            <a:r>
              <a:rPr lang="en-US" sz="1800" dirty="0">
                <a:solidFill>
                  <a:srgbClr val="FF0000"/>
                </a:solidFill>
                <a:ea typeface="ＭＳ Ｐゴシック" pitchFamily="34" charset="-128"/>
              </a:rPr>
              <a:t>Information supplied by the user is correct.</a:t>
            </a:r>
          </a:p>
          <a:p>
            <a:pPr marL="160735" indent="-160735">
              <a:buFont typeface="Arial" pitchFamily="34" charset="0"/>
              <a:buChar char="•"/>
              <a:defRPr/>
            </a:pPr>
            <a:endParaRPr lang="en-US" sz="1800" dirty="0">
              <a:solidFill>
                <a:schemeClr val="tx1"/>
              </a:solidFill>
              <a:ea typeface="ＭＳ Ｐゴシック" pitchFamily="34" charset="-128"/>
            </a:endParaRPr>
          </a:p>
          <a:p>
            <a:pPr marL="160735" indent="-160735">
              <a:buFont typeface="Arial" pitchFamily="34" charset="0"/>
              <a:buChar char="•"/>
              <a:defRPr/>
            </a:pPr>
            <a:r>
              <a:rPr lang="en-US" sz="1800" dirty="0">
                <a:solidFill>
                  <a:srgbClr val="002060"/>
                </a:solidFill>
                <a:ea typeface="ＭＳ Ｐゴシック" pitchFamily="34" charset="-128"/>
              </a:rPr>
              <a:t>Adequate funds are available in user’s account.</a:t>
            </a:r>
          </a:p>
          <a:p>
            <a:endParaRPr lang="en-US" dirty="0" smtClean="0">
              <a:solidFill>
                <a:srgbClr val="C00000"/>
              </a:solidFill>
              <a:ea typeface="MS PGothic" pitchFamily="34" charset="-128"/>
            </a:endParaRPr>
          </a:p>
          <a:p>
            <a:endParaRPr lang="en-US" dirty="0" smtClean="0">
              <a:solidFill>
                <a:srgbClr val="C00000"/>
              </a:solidFill>
              <a:ea typeface="MS PGothic" pitchFamily="34" charset="-128"/>
            </a:endParaRPr>
          </a:p>
          <a:p>
            <a:endParaRPr lang="en-US" dirty="0" smtClean="0">
              <a:solidFill>
                <a:srgbClr val="C00000"/>
              </a:solidFill>
              <a:ea typeface="MS PGothic" pitchFamily="34" charset="-128"/>
            </a:endParaRPr>
          </a:p>
          <a:p>
            <a:endParaRPr lang="en-US" dirty="0" smtClean="0">
              <a:solidFill>
                <a:srgbClr val="C00000"/>
              </a:solidFill>
              <a:ea typeface="MS PGothic" pitchFamily="34" charset="-128"/>
            </a:endParaRPr>
          </a:p>
          <a:p>
            <a:endParaRPr lang="en-US" dirty="0" smtClean="0">
              <a:ea typeface="MS PGothic" pitchFamily="34" charset="-128"/>
            </a:endParaRPr>
          </a:p>
        </p:txBody>
      </p:sp>
      <p:pic>
        <p:nvPicPr>
          <p:cNvPr id="53252" name="Picture 4" descr="C:\Users\jkane\AppData\Local\Microsoft\Windows\Temporary Internet Files\Content.IE5\BP2U0201\MC90010471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9018" y="3892016"/>
            <a:ext cx="2408360" cy="179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1719758394"/>
      </p:ext>
    </p:extLst>
  </p:cSld>
  <p:clrMapOvr>
    <a:masterClrMapping/>
  </p:clrMapOvr>
  <p:transition>
    <p:wipe dir="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Payees</a:t>
            </a:r>
            <a:endParaRPr lang="en-US" b="1"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5509" y="1838929"/>
            <a:ext cx="3261360" cy="1350264"/>
          </a:xfrm>
          <a:prstGeom prst="rect">
            <a:avLst/>
          </a:prstGeom>
        </p:spPr>
      </p:pic>
    </p:spTree>
    <p:extLst>
      <p:ext uri="{BB962C8B-B14F-4D97-AF65-F5344CB8AC3E}">
        <p14:creationId xmlns:p14="http://schemas.microsoft.com/office/powerpoint/2010/main" val="631071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7508" y="1903105"/>
            <a:ext cx="6321852" cy="4293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5299" name="Rectangle 2"/>
          <p:cNvSpPr>
            <a:spLocks noGrp="1" noChangeArrowheads="1"/>
          </p:cNvSpPr>
          <p:nvPr>
            <p:ph type="title"/>
          </p:nvPr>
        </p:nvSpPr>
        <p:spPr>
          <a:xfrm>
            <a:off x="822959" y="1143000"/>
            <a:ext cx="7543800" cy="518163"/>
          </a:xfrm>
        </p:spPr>
        <p:txBody>
          <a:bodyPr>
            <a:normAutofit/>
          </a:bodyPr>
          <a:lstStyle/>
          <a:p>
            <a:r>
              <a:rPr lang="en-US" sz="3000" dirty="0">
                <a:latin typeface="+mn-lt"/>
              </a:rPr>
              <a:t>Payees</a:t>
            </a:r>
          </a:p>
        </p:txBody>
      </p:sp>
      <p:sp>
        <p:nvSpPr>
          <p:cNvPr id="55300" name="TextBox 4"/>
          <p:cNvSpPr txBox="1">
            <a:spLocks noChangeArrowheads="1"/>
          </p:cNvSpPr>
          <p:nvPr/>
        </p:nvSpPr>
        <p:spPr bwMode="auto">
          <a:xfrm>
            <a:off x="2575692" y="4800600"/>
            <a:ext cx="4038335" cy="1323439"/>
          </a:xfrm>
          <a:prstGeom prst="rect">
            <a:avLst/>
          </a:prstGeom>
          <a:solidFill>
            <a:schemeClr val="bg1"/>
          </a:solidFill>
          <a:ln w="28575">
            <a:solidFill>
              <a:schemeClr val="tx1"/>
            </a:solidFill>
            <a:miter lim="800000"/>
            <a:headEnd/>
            <a:tailEnd/>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600" b="1" dirty="0">
                <a:latin typeface="+mn-lt"/>
                <a:ea typeface="MS PGothic" pitchFamily="34" charset="-128"/>
              </a:rPr>
              <a:t>users will be able to view their entire payee list by clicking on the Payees sub-tab. There is no limit to the number of payees that can be added. They can edit, pay a bill or delete it from this screen.</a:t>
            </a:r>
          </a:p>
        </p:txBody>
      </p:sp>
      <p:sp>
        <p:nvSpPr>
          <p:cNvPr id="10" name="Rectangle 9"/>
          <p:cNvSpPr/>
          <p:nvPr/>
        </p:nvSpPr>
        <p:spPr bwMode="auto">
          <a:xfrm>
            <a:off x="3886200" y="2286000"/>
            <a:ext cx="634682" cy="2286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013" dirty="0"/>
          </a:p>
        </p:txBody>
      </p:sp>
      <p:sp>
        <p:nvSpPr>
          <p:cNvPr id="7" name="Rectangle 6"/>
          <p:cNvSpPr/>
          <p:nvPr/>
        </p:nvSpPr>
        <p:spPr bwMode="auto">
          <a:xfrm>
            <a:off x="7391400" y="3846444"/>
            <a:ext cx="228600" cy="1524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013" dirty="0"/>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custDataLst>
      <p:tags r:id="rId1"/>
    </p:custDataLst>
    <p:extLst>
      <p:ext uri="{BB962C8B-B14F-4D97-AF65-F5344CB8AC3E}">
        <p14:creationId xmlns:p14="http://schemas.microsoft.com/office/powerpoint/2010/main" val="208560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8208" y="1993524"/>
            <a:ext cx="6599734" cy="4124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419" name="Rectangle 2"/>
          <p:cNvSpPr>
            <a:spLocks noGrp="1" noChangeArrowheads="1"/>
          </p:cNvSpPr>
          <p:nvPr>
            <p:ph type="title"/>
          </p:nvPr>
        </p:nvSpPr>
        <p:spPr>
          <a:xfrm>
            <a:off x="762000" y="951356"/>
            <a:ext cx="4835626" cy="742950"/>
          </a:xfrm>
        </p:spPr>
        <p:txBody>
          <a:bodyPr>
            <a:normAutofit/>
          </a:bodyPr>
          <a:lstStyle/>
          <a:p>
            <a:r>
              <a:rPr lang="en-US" sz="3000" dirty="0">
                <a:latin typeface="+mn-lt"/>
              </a:rPr>
              <a:t>Payees: Edit Payee</a:t>
            </a:r>
          </a:p>
        </p:txBody>
      </p:sp>
      <p:sp>
        <p:nvSpPr>
          <p:cNvPr id="60420" name="Text Box 5"/>
          <p:cNvSpPr txBox="1">
            <a:spLocks noChangeArrowheads="1"/>
          </p:cNvSpPr>
          <p:nvPr/>
        </p:nvSpPr>
        <p:spPr bwMode="auto">
          <a:xfrm>
            <a:off x="5257800" y="3810000"/>
            <a:ext cx="3081657" cy="923330"/>
          </a:xfrm>
          <a:prstGeom prst="rect">
            <a:avLst/>
          </a:prstGeom>
          <a:solidFill>
            <a:schemeClr val="bg1"/>
          </a:solidFill>
          <a:ln w="28575" algn="ctr">
            <a:solidFill>
              <a:schemeClr val="tx1"/>
            </a:solidFill>
            <a:miter lim="800000"/>
            <a:headEnd/>
            <a:tailEnd/>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b="1" dirty="0">
                <a:latin typeface="+mn-lt"/>
                <a:ea typeface="MS PGothic" pitchFamily="34" charset="-128"/>
              </a:rPr>
              <a:t>users will have the ability to update payees’ addresses and account numbers online.</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custDataLst>
      <p:tags r:id="rId1"/>
    </p:custDataLst>
    <p:extLst>
      <p:ext uri="{BB962C8B-B14F-4D97-AF65-F5344CB8AC3E}">
        <p14:creationId xmlns:p14="http://schemas.microsoft.com/office/powerpoint/2010/main" val="3113288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0630" y="1845725"/>
            <a:ext cx="6321852" cy="4293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5299" name="Rectangle 2"/>
          <p:cNvSpPr>
            <a:spLocks noGrp="1" noChangeArrowheads="1"/>
          </p:cNvSpPr>
          <p:nvPr>
            <p:ph type="title"/>
          </p:nvPr>
        </p:nvSpPr>
        <p:spPr>
          <a:xfrm>
            <a:off x="838200" y="951356"/>
            <a:ext cx="4835626" cy="742950"/>
          </a:xfrm>
        </p:spPr>
        <p:txBody>
          <a:bodyPr>
            <a:normAutofit/>
          </a:bodyPr>
          <a:lstStyle/>
          <a:p>
            <a:r>
              <a:rPr lang="en-US" sz="3000" dirty="0">
                <a:latin typeface="+mn-lt"/>
              </a:rPr>
              <a:t>Payees</a:t>
            </a:r>
          </a:p>
        </p:txBody>
      </p:sp>
      <p:sp>
        <p:nvSpPr>
          <p:cNvPr id="55300" name="TextBox 4"/>
          <p:cNvSpPr txBox="1">
            <a:spLocks noChangeArrowheads="1"/>
          </p:cNvSpPr>
          <p:nvPr/>
        </p:nvSpPr>
        <p:spPr bwMode="auto">
          <a:xfrm>
            <a:off x="3734957" y="3691384"/>
            <a:ext cx="2970643" cy="646331"/>
          </a:xfrm>
          <a:prstGeom prst="rect">
            <a:avLst/>
          </a:prstGeom>
          <a:solidFill>
            <a:schemeClr val="bg1"/>
          </a:solidFill>
          <a:ln w="28575">
            <a:solidFill>
              <a:schemeClr val="tx1"/>
            </a:solidFill>
            <a:miter lim="800000"/>
            <a:headEnd/>
            <a:tailEnd/>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b="1" dirty="0">
                <a:latin typeface="+mn-lt"/>
                <a:ea typeface="MS PGothic" pitchFamily="34" charset="-128"/>
              </a:rPr>
              <a:t>Clicking the payee name will open the payee details.</a:t>
            </a:r>
          </a:p>
        </p:txBody>
      </p:sp>
      <p:sp>
        <p:nvSpPr>
          <p:cNvPr id="7" name="Rectangle 6"/>
          <p:cNvSpPr/>
          <p:nvPr/>
        </p:nvSpPr>
        <p:spPr bwMode="auto">
          <a:xfrm>
            <a:off x="1524000" y="3790102"/>
            <a:ext cx="602499" cy="17189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013"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custDataLst>
      <p:tags r:id="rId1"/>
    </p:custDataLst>
    <p:extLst>
      <p:ext uri="{BB962C8B-B14F-4D97-AF65-F5344CB8AC3E}">
        <p14:creationId xmlns:p14="http://schemas.microsoft.com/office/powerpoint/2010/main" val="780557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828800"/>
            <a:ext cx="5125380" cy="4369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323" name="Rectangle 2"/>
          <p:cNvSpPr>
            <a:spLocks noGrp="1" noChangeArrowheads="1"/>
          </p:cNvSpPr>
          <p:nvPr>
            <p:ph type="title"/>
          </p:nvPr>
        </p:nvSpPr>
        <p:spPr>
          <a:xfrm>
            <a:off x="914400" y="968609"/>
            <a:ext cx="4835626" cy="742950"/>
          </a:xfrm>
        </p:spPr>
        <p:txBody>
          <a:bodyPr>
            <a:normAutofit/>
          </a:bodyPr>
          <a:lstStyle/>
          <a:p>
            <a:r>
              <a:rPr lang="en-US" sz="3000" dirty="0">
                <a:latin typeface="+mn-lt"/>
              </a:rPr>
              <a:t>Payees: Payee Details</a:t>
            </a:r>
          </a:p>
        </p:txBody>
      </p:sp>
      <p:sp>
        <p:nvSpPr>
          <p:cNvPr id="56324" name="TextBox 4"/>
          <p:cNvSpPr txBox="1">
            <a:spLocks noChangeArrowheads="1"/>
          </p:cNvSpPr>
          <p:nvPr/>
        </p:nvSpPr>
        <p:spPr bwMode="auto">
          <a:xfrm>
            <a:off x="5486400" y="2057400"/>
            <a:ext cx="2479918" cy="2031325"/>
          </a:xfrm>
          <a:prstGeom prst="rect">
            <a:avLst/>
          </a:prstGeom>
          <a:solidFill>
            <a:schemeClr val="bg1"/>
          </a:solidFill>
          <a:ln w="28575">
            <a:solidFill>
              <a:schemeClr val="tx1"/>
            </a:solidFill>
            <a:miter lim="800000"/>
            <a:headEnd/>
            <a:tailEnd/>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b="1" dirty="0">
                <a:latin typeface="+mn-lt"/>
                <a:ea typeface="MS PGothic" pitchFamily="34" charset="-128"/>
              </a:rPr>
              <a:t>users will be able to view Payee Details, such as address and account number, and view scheduled payments and processed payments.</a:t>
            </a:r>
          </a:p>
        </p:txBody>
      </p:sp>
      <p:pic>
        <p:nvPicPr>
          <p:cNvPr id="5632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9323" y="3426323"/>
            <a:ext cx="5358" cy="5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custDataLst>
      <p:tags r:id="rId1"/>
    </p:custDataLst>
    <p:extLst>
      <p:ext uri="{BB962C8B-B14F-4D97-AF65-F5344CB8AC3E}">
        <p14:creationId xmlns:p14="http://schemas.microsoft.com/office/powerpoint/2010/main" val="8795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5977"/>
            <a:ext cx="7543800" cy="1450757"/>
          </a:xfrm>
        </p:spPr>
        <p:txBody>
          <a:bodyPr>
            <a:normAutofit/>
          </a:bodyPr>
          <a:lstStyle/>
          <a:p>
            <a:r>
              <a:rPr lang="en-US" sz="3000" dirty="0">
                <a:latin typeface="+mn-lt"/>
              </a:rPr>
              <a:t>Forgot Password</a:t>
            </a:r>
          </a:p>
        </p:txBody>
      </p:sp>
      <p:pic>
        <p:nvPicPr>
          <p:cNvPr id="4" name="Content Placeholder 3"/>
          <p:cNvPicPr>
            <a:picLocks noGrp="1" noChangeAspect="1"/>
          </p:cNvPicPr>
          <p:nvPr>
            <p:ph idx="1"/>
          </p:nvPr>
        </p:nvPicPr>
        <p:blipFill>
          <a:blip r:embed="rId3"/>
          <a:stretch>
            <a:fillRect/>
          </a:stretch>
        </p:blipFill>
        <p:spPr>
          <a:xfrm>
            <a:off x="1524000" y="1922721"/>
            <a:ext cx="7019831" cy="3998506"/>
          </a:xfrm>
          <a:prstGeom prst="rect">
            <a:avLst/>
          </a:prstGeom>
        </p:spPr>
      </p:pic>
      <p:sp>
        <p:nvSpPr>
          <p:cNvPr id="5" name="TextBox 4"/>
          <p:cNvSpPr txBox="1"/>
          <p:nvPr/>
        </p:nvSpPr>
        <p:spPr>
          <a:xfrm>
            <a:off x="152401" y="4267200"/>
            <a:ext cx="2895600" cy="1477328"/>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The </a:t>
            </a:r>
            <a:r>
              <a:rPr lang="en-US" dirty="0"/>
              <a:t>user enters information here and clicks “Submit” to complete the verification and to reset his/her password</a:t>
            </a:r>
          </a:p>
        </p:txBody>
      </p:sp>
      <p:pic>
        <p:nvPicPr>
          <p:cNvPr id="6" name="Picture 2"/>
          <p:cNvPicPr>
            <a:picLocks noChangeAspect="1"/>
          </p:cNvPicPr>
          <p:nvPr/>
        </p:nvPicPr>
        <p:blipFill>
          <a:blip r:embed="rId4">
            <a:grayscl/>
            <a:biLevel thresh="50000"/>
            <a:extLst>
              <a:ext uri="{28A0092B-C50C-407E-A947-70E740481C1C}">
                <a14:useLocalDpi xmlns:a14="http://schemas.microsoft.com/office/drawing/2010/main" val="0"/>
              </a:ext>
            </a:extLst>
          </a:blip>
          <a:srcRect/>
          <a:stretch>
            <a:fillRect/>
          </a:stretch>
        </p:blipFill>
        <p:spPr bwMode="auto">
          <a:xfrm>
            <a:off x="3657600" y="4536785"/>
            <a:ext cx="541974" cy="469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486400" y="2133600"/>
            <a:ext cx="3531394" cy="923330"/>
          </a:xfrm>
          <a:prstGeom prst="rect">
            <a:avLst/>
          </a:prstGeom>
          <a:solidFill>
            <a:schemeClr val="bg1"/>
          </a:solidFill>
          <a:ln w="28575"/>
        </p:spPr>
        <p:style>
          <a:lnRef idx="2">
            <a:schemeClr val="dk1"/>
          </a:lnRef>
          <a:fillRef idx="1">
            <a:schemeClr val="lt1"/>
          </a:fillRef>
          <a:effectRef idx="0">
            <a:schemeClr val="dk1"/>
          </a:effectRef>
          <a:fontRef idx="minor">
            <a:schemeClr val="dk1"/>
          </a:fontRef>
        </p:style>
        <p:txBody>
          <a:bodyPr wrap="square">
            <a:spAutoFit/>
          </a:bodyPr>
          <a:lstStyle/>
          <a:p>
            <a:r>
              <a:rPr lang="en-US" dirty="0"/>
              <a:t>Users can click on the recover password link to be prompted to change to a new password.</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182967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a:xfrm>
            <a:off x="914400" y="951356"/>
            <a:ext cx="4835626" cy="742950"/>
          </a:xfrm>
        </p:spPr>
        <p:txBody>
          <a:bodyPr>
            <a:normAutofit/>
          </a:bodyPr>
          <a:lstStyle/>
          <a:p>
            <a:r>
              <a:rPr lang="en-US" sz="3000" dirty="0">
                <a:latin typeface="+mn-lt"/>
              </a:rPr>
              <a:t>Payees: Payee Details</a:t>
            </a:r>
          </a:p>
        </p:txBody>
      </p:sp>
      <p:grpSp>
        <p:nvGrpSpPr>
          <p:cNvPr id="2" name="Group 1"/>
          <p:cNvGrpSpPr/>
          <p:nvPr/>
        </p:nvGrpSpPr>
        <p:grpSpPr>
          <a:xfrm>
            <a:off x="2438400" y="1870480"/>
            <a:ext cx="5562600" cy="4454120"/>
            <a:chOff x="1752600" y="1870480"/>
            <a:chExt cx="6298827" cy="4758920"/>
          </a:xfrm>
        </p:grpSpPr>
        <p:pic>
          <p:nvPicPr>
            <p:cNvPr id="5734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870480"/>
              <a:ext cx="5582580" cy="4758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7348" name="TextBox 4"/>
            <p:cNvSpPr txBox="1">
              <a:spLocks noChangeArrowheads="1"/>
            </p:cNvSpPr>
            <p:nvPr/>
          </p:nvSpPr>
          <p:spPr bwMode="auto">
            <a:xfrm>
              <a:off x="4648200" y="2338675"/>
              <a:ext cx="3403227" cy="2203215"/>
            </a:xfrm>
            <a:prstGeom prst="rect">
              <a:avLst/>
            </a:prstGeom>
            <a:solidFill>
              <a:schemeClr val="bg1"/>
            </a:solidFill>
            <a:ln w="28575">
              <a:solidFill>
                <a:schemeClr val="tx1"/>
              </a:solidFill>
              <a:miter lim="800000"/>
              <a:headEnd/>
              <a:tailEnd/>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600" b="1" dirty="0">
                  <a:latin typeface="+mn-lt"/>
                  <a:ea typeface="MS PGothic" pitchFamily="34" charset="-128"/>
                </a:rPr>
                <a:t>The user will be able to see the payment delivery method (electronic or check) based on the number of days the payment will take to deliver. </a:t>
              </a:r>
            </a:p>
            <a:p>
              <a:pPr eaLnBrk="1" hangingPunct="1">
                <a:spcBef>
                  <a:spcPct val="50000"/>
                </a:spcBef>
              </a:pPr>
              <a:r>
                <a:rPr lang="en-US" sz="1600" b="1" dirty="0">
                  <a:latin typeface="+mn-lt"/>
                  <a:ea typeface="MS PGothic" pitchFamily="34" charset="-128"/>
                </a:rPr>
                <a:t>1-2 Days: Electronic payment</a:t>
              </a:r>
            </a:p>
            <a:p>
              <a:pPr eaLnBrk="1" hangingPunct="1">
                <a:spcBef>
                  <a:spcPct val="50000"/>
                </a:spcBef>
              </a:pPr>
              <a:r>
                <a:rPr lang="en-US" sz="1600" b="1" dirty="0">
                  <a:latin typeface="+mn-lt"/>
                  <a:ea typeface="MS PGothic" pitchFamily="34" charset="-128"/>
                </a:rPr>
                <a:t>4-5 Days: Check payment</a:t>
              </a:r>
            </a:p>
          </p:txBody>
        </p:sp>
        <p:cxnSp>
          <p:nvCxnSpPr>
            <p:cNvPr id="57349" name="Straight Arrow Connector 5"/>
            <p:cNvCxnSpPr>
              <a:cxnSpLocks noChangeShapeType="1"/>
            </p:cNvCxnSpPr>
            <p:nvPr/>
          </p:nvCxnSpPr>
          <p:spPr bwMode="auto">
            <a:xfrm flipH="1">
              <a:off x="2895600" y="4191000"/>
              <a:ext cx="397449" cy="0"/>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gr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custDataLst>
      <p:tags r:id="rId1"/>
    </p:custDataLst>
    <p:extLst>
      <p:ext uri="{BB962C8B-B14F-4D97-AF65-F5344CB8AC3E}">
        <p14:creationId xmlns:p14="http://schemas.microsoft.com/office/powerpoint/2010/main" val="277817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838200" y="990600"/>
            <a:ext cx="7543800" cy="594363"/>
          </a:xfrm>
        </p:spPr>
        <p:txBody>
          <a:bodyPr>
            <a:noAutofit/>
          </a:bodyPr>
          <a:lstStyle/>
          <a:p>
            <a:r>
              <a:rPr lang="en-US" sz="3000" dirty="0">
                <a:latin typeface="+mn-lt"/>
              </a:rPr>
              <a:t>Payees: Add Process to ACI Merchant Database	</a:t>
            </a:r>
          </a:p>
        </p:txBody>
      </p:sp>
      <p:sp>
        <p:nvSpPr>
          <p:cNvPr id="62467" name="Rectangle 3"/>
          <p:cNvSpPr>
            <a:spLocks noGrp="1" noChangeArrowheads="1"/>
          </p:cNvSpPr>
          <p:nvPr>
            <p:ph idx="4294967295"/>
          </p:nvPr>
        </p:nvSpPr>
        <p:spPr>
          <a:xfrm>
            <a:off x="1066800" y="2286000"/>
            <a:ext cx="7239000" cy="3429000"/>
          </a:xfrm>
        </p:spPr>
        <p:txBody>
          <a:bodyPr>
            <a:normAutofit/>
          </a:bodyPr>
          <a:lstStyle/>
          <a:p>
            <a:pPr marL="160735" indent="-160735">
              <a:buFont typeface="Arial" pitchFamily="34" charset="0"/>
              <a:buChar char="•"/>
              <a:defRPr/>
            </a:pPr>
            <a:r>
              <a:rPr lang="en-US" sz="1800" dirty="0">
                <a:solidFill>
                  <a:srgbClr val="FF0000"/>
                </a:solidFill>
                <a:ea typeface="ＭＳ Ｐゴシック" pitchFamily="34" charset="-128"/>
              </a:rPr>
              <a:t>AutoMatch</a:t>
            </a:r>
          </a:p>
          <a:p>
            <a:pPr marL="388620" lvl="2" indent="-285750">
              <a:spcBef>
                <a:spcPts val="675"/>
              </a:spcBef>
              <a:spcAft>
                <a:spcPts val="113"/>
              </a:spcAft>
              <a:buSzPct val="100000"/>
              <a:buFont typeface="Courier New" panose="02070309020205020404" pitchFamily="49" charset="0"/>
              <a:buChar char="o"/>
              <a:defRPr/>
            </a:pPr>
            <a:r>
              <a:rPr lang="en-US" sz="1575" dirty="0">
                <a:solidFill>
                  <a:schemeClr val="accent6"/>
                </a:solidFill>
                <a:ea typeface="ＭＳ Ｐゴシック" pitchFamily="34" charset="-128"/>
              </a:rPr>
              <a:t>If the information matches what is in the ACI merchant database exactly, it is linked immediately.</a:t>
            </a:r>
          </a:p>
          <a:p>
            <a:pPr lvl="1"/>
            <a:endParaRPr lang="en-US" sz="1125" dirty="0">
              <a:ea typeface="MS PGothic" pitchFamily="34" charset="-128"/>
            </a:endParaRPr>
          </a:p>
          <a:p>
            <a:pPr marL="62150" indent="-160735">
              <a:buFont typeface="Arial" pitchFamily="34" charset="0"/>
              <a:buChar char="•"/>
              <a:defRPr/>
            </a:pPr>
            <a:r>
              <a:rPr lang="en-US" sz="1800" dirty="0">
                <a:solidFill>
                  <a:srgbClr val="FF0000"/>
                </a:solidFill>
                <a:ea typeface="ＭＳ Ｐゴシック" pitchFamily="34" charset="-128"/>
              </a:rPr>
              <a:t>“Shake N Bake”</a:t>
            </a:r>
          </a:p>
          <a:p>
            <a:pPr marL="454627" lvl="2" indent="-285750">
              <a:spcBef>
                <a:spcPts val="675"/>
              </a:spcBef>
              <a:spcAft>
                <a:spcPts val="113"/>
              </a:spcAft>
              <a:buSzPct val="100000"/>
              <a:buFont typeface="Courier New" panose="02070309020205020404" pitchFamily="49" charset="0"/>
              <a:buChar char="o"/>
              <a:defRPr/>
            </a:pPr>
            <a:r>
              <a:rPr lang="en-US" sz="1575" dirty="0">
                <a:solidFill>
                  <a:schemeClr val="accent6"/>
                </a:solidFill>
                <a:ea typeface="ＭＳ Ｐゴシック" pitchFamily="34" charset="-128"/>
              </a:rPr>
              <a:t>Merchant services representative (from ACI) tries to link possible matches.</a:t>
            </a:r>
          </a:p>
          <a:p>
            <a:pPr lvl="1"/>
            <a:endParaRPr lang="en-US" sz="1125" dirty="0">
              <a:ea typeface="MS PGothic" pitchFamily="34" charset="-128"/>
            </a:endParaRPr>
          </a:p>
          <a:p>
            <a:pPr marL="62150" indent="-160735">
              <a:buFont typeface="Arial" pitchFamily="34" charset="0"/>
              <a:buChar char="•"/>
              <a:defRPr/>
            </a:pPr>
            <a:r>
              <a:rPr lang="en-US" sz="1800" dirty="0">
                <a:solidFill>
                  <a:srgbClr val="FF0000"/>
                </a:solidFill>
                <a:ea typeface="ＭＳ Ｐゴシック" pitchFamily="34" charset="-128"/>
              </a:rPr>
              <a:t>Manual Verification</a:t>
            </a:r>
          </a:p>
          <a:p>
            <a:pPr marL="454627" lvl="2" indent="-285750">
              <a:spcBef>
                <a:spcPts val="675"/>
              </a:spcBef>
              <a:spcAft>
                <a:spcPts val="113"/>
              </a:spcAft>
              <a:buSzPct val="100000"/>
              <a:buFont typeface="Courier New" panose="02070309020205020404" pitchFamily="49" charset="0"/>
              <a:buChar char="o"/>
              <a:defRPr/>
            </a:pPr>
            <a:r>
              <a:rPr lang="en-US" sz="1575" dirty="0">
                <a:solidFill>
                  <a:schemeClr val="accent6"/>
                </a:solidFill>
                <a:ea typeface="ＭＳ Ｐゴシック" pitchFamily="34" charset="-128"/>
              </a:rPr>
              <a:t>A Merchant Services Representative adds the new payee to our Merchant Database.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3144699181"/>
      </p:ext>
    </p:extLst>
  </p:cSld>
  <p:clrMapOvr>
    <a:masterClrMapping/>
  </p:clrMapOvr>
  <p:transition>
    <p:wipe dir="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838200" y="1066800"/>
            <a:ext cx="7543800" cy="594363"/>
          </a:xfrm>
        </p:spPr>
        <p:txBody>
          <a:bodyPr>
            <a:normAutofit/>
          </a:bodyPr>
          <a:lstStyle/>
          <a:p>
            <a:r>
              <a:rPr lang="en-US" sz="3000" dirty="0">
                <a:latin typeface="+mn-lt"/>
              </a:rPr>
              <a:t>Payees: Delivery Methods and Times</a:t>
            </a:r>
          </a:p>
        </p:txBody>
      </p:sp>
      <p:sp>
        <p:nvSpPr>
          <p:cNvPr id="2" name="Content Placeholder 1"/>
          <p:cNvSpPr>
            <a:spLocks noGrp="1"/>
          </p:cNvSpPr>
          <p:nvPr>
            <p:ph idx="4294967295"/>
          </p:nvPr>
        </p:nvSpPr>
        <p:spPr>
          <a:xfrm>
            <a:off x="990600" y="2209800"/>
            <a:ext cx="7376160" cy="2989263"/>
          </a:xfrm>
        </p:spPr>
        <p:txBody>
          <a:bodyPr>
            <a:normAutofit fontScale="92500" lnSpcReduction="10000"/>
          </a:bodyPr>
          <a:lstStyle/>
          <a:p>
            <a:pPr marL="171450" indent="-171450">
              <a:lnSpc>
                <a:spcPct val="80000"/>
              </a:lnSpc>
              <a:buFont typeface="Arial" panose="020B0604020202020204" pitchFamily="34" charset="0"/>
              <a:buChar char="•"/>
              <a:defRPr/>
            </a:pPr>
            <a:r>
              <a:rPr lang="en-US" sz="1900" dirty="0">
                <a:ea typeface="MS PGothic" pitchFamily="34" charset="-128"/>
              </a:rPr>
              <a:t>Payment Delivery methods or paths are determined when the payee is added or linked in our merchant database.</a:t>
            </a:r>
          </a:p>
          <a:p>
            <a:pPr>
              <a:spcBef>
                <a:spcPct val="50000"/>
              </a:spcBef>
              <a:defRPr/>
            </a:pPr>
            <a:endParaRPr lang="en-US" sz="1125" dirty="0">
              <a:ea typeface="ＭＳ Ｐゴシック" pitchFamily="-106" charset="-128"/>
            </a:endParaRPr>
          </a:p>
          <a:p>
            <a:pPr marL="171450" indent="-171450">
              <a:lnSpc>
                <a:spcPct val="80000"/>
              </a:lnSpc>
              <a:buFont typeface="Arial" panose="020B0604020202020204" pitchFamily="34" charset="0"/>
              <a:buChar char="•"/>
              <a:defRPr/>
            </a:pPr>
            <a:r>
              <a:rPr lang="en-US" sz="1900" dirty="0">
                <a:ea typeface="MS PGothic" pitchFamily="34" charset="-128"/>
              </a:rPr>
              <a:t>When an </a:t>
            </a:r>
            <a:r>
              <a:rPr lang="en-US" sz="1900" u="sng" dirty="0">
                <a:solidFill>
                  <a:srgbClr val="C00000"/>
                </a:solidFill>
                <a:ea typeface="MS PGothic" pitchFamily="34" charset="-128"/>
              </a:rPr>
              <a:t>Electronic Payment Path</a:t>
            </a:r>
            <a:r>
              <a:rPr lang="en-US" sz="1900" dirty="0">
                <a:solidFill>
                  <a:srgbClr val="C00000"/>
                </a:solidFill>
                <a:ea typeface="MS PGothic" pitchFamily="34" charset="-128"/>
              </a:rPr>
              <a:t> </a:t>
            </a:r>
            <a:r>
              <a:rPr lang="en-US" sz="1900" dirty="0">
                <a:ea typeface="MS PGothic" pitchFamily="34" charset="-128"/>
              </a:rPr>
              <a:t>is established: </a:t>
            </a:r>
          </a:p>
          <a:p>
            <a:pPr lvl="2">
              <a:spcBef>
                <a:spcPct val="50000"/>
              </a:spcBef>
              <a:buFont typeface="Courier New" panose="02070309020205020404" pitchFamily="49" charset="0"/>
              <a:buChar char="o"/>
              <a:defRPr/>
            </a:pPr>
            <a:r>
              <a:rPr lang="en-US" sz="1600" dirty="0" smtClean="0">
                <a:ea typeface="ＭＳ Ｐゴシック" pitchFamily="-106" charset="-128"/>
              </a:rPr>
              <a:t> Payment </a:t>
            </a:r>
            <a:r>
              <a:rPr lang="en-US" sz="1600" dirty="0">
                <a:ea typeface="ＭＳ Ｐゴシック" pitchFamily="-106" charset="-128"/>
              </a:rPr>
              <a:t>is delivered in 1-2 Business days</a:t>
            </a:r>
          </a:p>
          <a:p>
            <a:pPr lvl="2">
              <a:spcBef>
                <a:spcPct val="50000"/>
              </a:spcBef>
              <a:buFont typeface="Courier New" panose="02070309020205020404" pitchFamily="49" charset="0"/>
              <a:buChar char="o"/>
              <a:defRPr/>
            </a:pPr>
            <a:r>
              <a:rPr lang="en-US" sz="1600" dirty="0" smtClean="0">
                <a:solidFill>
                  <a:srgbClr val="002060"/>
                </a:solidFill>
                <a:ea typeface="ＭＳ Ｐゴシック" pitchFamily="-106" charset="-128"/>
              </a:rPr>
              <a:t> Electronic </a:t>
            </a:r>
            <a:r>
              <a:rPr lang="en-US" sz="1600" dirty="0">
                <a:solidFill>
                  <a:srgbClr val="002060"/>
                </a:solidFill>
                <a:ea typeface="ＭＳ Ｐゴシック" pitchFamily="-106" charset="-128"/>
              </a:rPr>
              <a:t>Methods include ACH, UDB and RPPS</a:t>
            </a:r>
            <a:endParaRPr lang="en-US" sz="1600" dirty="0">
              <a:ea typeface="ＭＳ Ｐゴシック" pitchFamily="-106" charset="-128"/>
            </a:endParaRPr>
          </a:p>
          <a:p>
            <a:pPr marL="0" indent="0">
              <a:spcBef>
                <a:spcPct val="50000"/>
              </a:spcBef>
              <a:buNone/>
              <a:defRPr/>
            </a:pPr>
            <a:endParaRPr lang="en-US" sz="1125" dirty="0">
              <a:ea typeface="ＭＳ Ｐゴシック" pitchFamily="-106" charset="-128"/>
            </a:endParaRPr>
          </a:p>
          <a:p>
            <a:pPr marL="171450" indent="-171450">
              <a:lnSpc>
                <a:spcPct val="80000"/>
              </a:lnSpc>
              <a:buFont typeface="Arial" panose="020B0604020202020204" pitchFamily="34" charset="0"/>
              <a:buChar char="•"/>
              <a:defRPr/>
            </a:pPr>
            <a:r>
              <a:rPr lang="en-US" sz="1900" dirty="0">
                <a:ea typeface="MS PGothic" pitchFamily="34" charset="-128"/>
              </a:rPr>
              <a:t>When a </a:t>
            </a:r>
            <a:r>
              <a:rPr lang="en-US" sz="1900" u="sng" dirty="0">
                <a:solidFill>
                  <a:srgbClr val="C00000"/>
                </a:solidFill>
                <a:ea typeface="MS PGothic" pitchFamily="34" charset="-128"/>
              </a:rPr>
              <a:t>Check Payment Path </a:t>
            </a:r>
            <a:r>
              <a:rPr lang="en-US" sz="1900" dirty="0">
                <a:ea typeface="MS PGothic" pitchFamily="34" charset="-128"/>
              </a:rPr>
              <a:t>is established: </a:t>
            </a:r>
          </a:p>
          <a:p>
            <a:pPr lvl="2">
              <a:lnSpc>
                <a:spcPct val="100000"/>
              </a:lnSpc>
              <a:spcBef>
                <a:spcPct val="50000"/>
              </a:spcBef>
              <a:buFont typeface="Courier New" panose="02070309020205020404" pitchFamily="49" charset="0"/>
              <a:buChar char="o"/>
              <a:defRPr/>
            </a:pPr>
            <a:r>
              <a:rPr lang="en-US" sz="1600" dirty="0" smtClean="0">
                <a:ea typeface="ＭＳ Ｐゴシック" pitchFamily="-106" charset="-128"/>
              </a:rPr>
              <a:t> Payment is delivered in 4-5 Business days</a:t>
            </a:r>
            <a:endParaRPr lang="en-US" sz="1600" dirty="0">
              <a:ea typeface="ＭＳ Ｐゴシック" pitchFamily="-106" charset="-128"/>
            </a:endParaRPr>
          </a:p>
          <a:p>
            <a:pPr lvl="2">
              <a:lnSpc>
                <a:spcPct val="100000"/>
              </a:lnSpc>
              <a:spcBef>
                <a:spcPct val="50000"/>
              </a:spcBef>
              <a:buFont typeface="Courier New" panose="02070309020205020404" pitchFamily="49" charset="0"/>
              <a:buChar char="o"/>
              <a:defRPr/>
            </a:pPr>
            <a:r>
              <a:rPr lang="en-US" sz="1600" dirty="0">
                <a:solidFill>
                  <a:srgbClr val="002060"/>
                </a:solidFill>
                <a:ea typeface="ＭＳ Ｐゴシック" pitchFamily="-106" charset="-128"/>
              </a:rPr>
              <a:t>ACI Checks are printed and mailed first class mail</a:t>
            </a:r>
          </a:p>
          <a:p>
            <a:pPr>
              <a:spcBef>
                <a:spcPct val="50000"/>
              </a:spcBef>
              <a:defRPr/>
            </a:pPr>
            <a:endParaRPr lang="en-US" sz="1125" dirty="0">
              <a:ea typeface="ＭＳ Ｐゴシック" pitchFamily="-106" charset="-128"/>
            </a:endParaRPr>
          </a:p>
          <a:p>
            <a:pPr>
              <a:spcBef>
                <a:spcPct val="50000"/>
              </a:spcBef>
              <a:defRPr/>
            </a:pPr>
            <a:endParaRPr lang="en-US" sz="1125" dirty="0">
              <a:ea typeface="ＭＳ Ｐゴシック" pitchFamily="-106" charset="-128"/>
            </a:endParaRPr>
          </a:p>
          <a:p>
            <a:pPr>
              <a:defRPr/>
            </a:pPr>
            <a:endParaRPr lang="en-US" sz="1125"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72641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207" y="1994154"/>
            <a:ext cx="7898239" cy="4137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5539" name="Rectangle 2"/>
          <p:cNvSpPr>
            <a:spLocks noGrp="1" noChangeArrowheads="1"/>
          </p:cNvSpPr>
          <p:nvPr>
            <p:ph type="title"/>
          </p:nvPr>
        </p:nvSpPr>
        <p:spPr>
          <a:xfrm>
            <a:off x="822426" y="1143000"/>
            <a:ext cx="7543800" cy="518163"/>
          </a:xfrm>
        </p:spPr>
        <p:txBody>
          <a:bodyPr>
            <a:normAutofit/>
          </a:bodyPr>
          <a:lstStyle/>
          <a:p>
            <a:r>
              <a:rPr lang="en-US" sz="3000" dirty="0">
                <a:latin typeface="+mn-lt"/>
              </a:rPr>
              <a:t>Payees: Add Payee</a:t>
            </a:r>
          </a:p>
        </p:txBody>
      </p:sp>
      <p:sp>
        <p:nvSpPr>
          <p:cNvPr id="65540" name="TextBox 6"/>
          <p:cNvSpPr txBox="1">
            <a:spLocks noChangeArrowheads="1"/>
          </p:cNvSpPr>
          <p:nvPr/>
        </p:nvSpPr>
        <p:spPr bwMode="auto">
          <a:xfrm>
            <a:off x="2514600" y="4992848"/>
            <a:ext cx="3667246" cy="646331"/>
          </a:xfrm>
          <a:prstGeom prst="rect">
            <a:avLst/>
          </a:prstGeom>
          <a:solidFill>
            <a:schemeClr val="bg1"/>
          </a:solidFill>
          <a:ln w="28575">
            <a:solidFill>
              <a:schemeClr val="tx1"/>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dirty="0">
                <a:latin typeface="+mn-lt"/>
                <a:ea typeface="MS PGothic" pitchFamily="34" charset="-128"/>
              </a:rPr>
              <a:t>The user will click the “Add Payee” links to add a new payee.</a:t>
            </a:r>
          </a:p>
        </p:txBody>
      </p:sp>
      <p:sp>
        <p:nvSpPr>
          <p:cNvPr id="16" name="Rectangle 15"/>
          <p:cNvSpPr/>
          <p:nvPr/>
        </p:nvSpPr>
        <p:spPr>
          <a:xfrm>
            <a:off x="704690" y="3048000"/>
            <a:ext cx="590710" cy="1524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013"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custDataLst>
      <p:tags r:id="rId1"/>
    </p:custDataLst>
    <p:extLst>
      <p:ext uri="{BB962C8B-B14F-4D97-AF65-F5344CB8AC3E}">
        <p14:creationId xmlns:p14="http://schemas.microsoft.com/office/powerpoint/2010/main" val="270733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itle 1"/>
          <p:cNvSpPr>
            <a:spLocks noGrp="1"/>
          </p:cNvSpPr>
          <p:nvPr>
            <p:ph type="title"/>
          </p:nvPr>
        </p:nvSpPr>
        <p:spPr>
          <a:xfrm>
            <a:off x="838200" y="1143000"/>
            <a:ext cx="7543800" cy="518163"/>
          </a:xfrm>
        </p:spPr>
        <p:txBody>
          <a:bodyPr>
            <a:normAutofit/>
          </a:bodyPr>
          <a:lstStyle/>
          <a:p>
            <a:r>
              <a:rPr lang="en-US" sz="3000" dirty="0">
                <a:latin typeface="+mn-lt"/>
              </a:rPr>
              <a:t>Payees: Adding Another Business</a:t>
            </a:r>
          </a:p>
        </p:txBody>
      </p:sp>
      <p:grpSp>
        <p:nvGrpSpPr>
          <p:cNvPr id="2" name="Group 1"/>
          <p:cNvGrpSpPr/>
          <p:nvPr/>
        </p:nvGrpSpPr>
        <p:grpSpPr>
          <a:xfrm>
            <a:off x="2286000" y="1828800"/>
            <a:ext cx="5802004" cy="4374973"/>
            <a:chOff x="2096166" y="1873427"/>
            <a:chExt cx="6068038" cy="4611885"/>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6166" y="1873427"/>
              <a:ext cx="4981932" cy="4611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bwMode="auto">
            <a:xfrm>
              <a:off x="3124200" y="2547642"/>
              <a:ext cx="1654942" cy="18305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013" dirty="0"/>
            </a:p>
          </p:txBody>
        </p:sp>
        <p:sp>
          <p:nvSpPr>
            <p:cNvPr id="6" name="TextBox 6"/>
            <p:cNvSpPr txBox="1">
              <a:spLocks noChangeArrowheads="1"/>
            </p:cNvSpPr>
            <p:nvPr/>
          </p:nvSpPr>
          <p:spPr bwMode="auto">
            <a:xfrm>
              <a:off x="5638800" y="3163706"/>
              <a:ext cx="2525404" cy="2031325"/>
            </a:xfrm>
            <a:prstGeom prst="rect">
              <a:avLst/>
            </a:prstGeom>
            <a:solidFill>
              <a:schemeClr val="bg1"/>
            </a:solidFill>
            <a:ln w="28575">
              <a:solidFill>
                <a:schemeClr val="tx1"/>
              </a:solidFill>
              <a:miter lim="800000"/>
              <a:headEnd/>
              <a:tailEnd/>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dirty="0">
                  <a:latin typeface="+mn-lt"/>
                  <a:ea typeface="MS PGothic" pitchFamily="34" charset="-128"/>
                </a:rPr>
                <a:t>users can choose whether they would like to add a business or an individual as a payee by moving the radio button to the appropriate option.</a:t>
              </a:r>
            </a:p>
          </p:txBody>
        </p:sp>
      </p:gr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4003598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itle 1"/>
          <p:cNvSpPr>
            <a:spLocks noGrp="1"/>
          </p:cNvSpPr>
          <p:nvPr>
            <p:ph type="title"/>
          </p:nvPr>
        </p:nvSpPr>
        <p:spPr>
          <a:xfrm>
            <a:off x="838200" y="1143000"/>
            <a:ext cx="7543800" cy="518163"/>
          </a:xfrm>
        </p:spPr>
        <p:txBody>
          <a:bodyPr>
            <a:normAutofit/>
          </a:bodyPr>
          <a:lstStyle/>
          <a:p>
            <a:r>
              <a:rPr lang="en-US" sz="3000" dirty="0">
                <a:latin typeface="+mn-lt"/>
              </a:rPr>
              <a:t>Payees: Adding Another Business</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898521"/>
            <a:ext cx="4859972" cy="4397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6"/>
          <p:cNvSpPr txBox="1">
            <a:spLocks noChangeArrowheads="1"/>
          </p:cNvSpPr>
          <p:nvPr/>
        </p:nvSpPr>
        <p:spPr bwMode="auto">
          <a:xfrm>
            <a:off x="6119806" y="3587596"/>
            <a:ext cx="2425398" cy="923330"/>
          </a:xfrm>
          <a:prstGeom prst="rect">
            <a:avLst/>
          </a:prstGeom>
          <a:solidFill>
            <a:schemeClr val="bg1"/>
          </a:solidFill>
          <a:ln w="28575">
            <a:solidFill>
              <a:schemeClr val="tx1"/>
            </a:solidFill>
            <a:miter lim="800000"/>
            <a:headEnd/>
            <a:tailEnd/>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dirty="0">
                <a:latin typeface="+mn-lt"/>
                <a:ea typeface="MS PGothic" pitchFamily="34" charset="-128"/>
              </a:rPr>
              <a:t>users can enter the full name of the payee in the business name </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2906729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2296" y="1905001"/>
            <a:ext cx="4691904"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683" name="Title 1"/>
          <p:cNvSpPr>
            <a:spLocks noGrp="1"/>
          </p:cNvSpPr>
          <p:nvPr>
            <p:ph type="title"/>
          </p:nvPr>
        </p:nvSpPr>
        <p:spPr>
          <a:xfrm>
            <a:off x="816348" y="1143000"/>
            <a:ext cx="7543800" cy="562757"/>
          </a:xfrm>
        </p:spPr>
        <p:txBody>
          <a:bodyPr>
            <a:normAutofit/>
          </a:bodyPr>
          <a:lstStyle/>
          <a:p>
            <a:r>
              <a:rPr lang="en-US" sz="3000" dirty="0">
                <a:latin typeface="+mn-lt"/>
              </a:rPr>
              <a:t>Payees: Adding Another Business</a:t>
            </a:r>
          </a:p>
        </p:txBody>
      </p:sp>
      <p:sp>
        <p:nvSpPr>
          <p:cNvPr id="10" name="Rectangle 9"/>
          <p:cNvSpPr/>
          <p:nvPr/>
        </p:nvSpPr>
        <p:spPr bwMode="auto">
          <a:xfrm>
            <a:off x="6172200" y="5911089"/>
            <a:ext cx="685800" cy="3048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013" dirty="0"/>
          </a:p>
        </p:txBody>
      </p:sp>
      <p:sp>
        <p:nvSpPr>
          <p:cNvPr id="6" name="TextBox 6"/>
          <p:cNvSpPr txBox="1">
            <a:spLocks noChangeArrowheads="1"/>
          </p:cNvSpPr>
          <p:nvPr/>
        </p:nvSpPr>
        <p:spPr bwMode="auto">
          <a:xfrm>
            <a:off x="5403206" y="3245581"/>
            <a:ext cx="3283594" cy="1477328"/>
          </a:xfrm>
          <a:prstGeom prst="rect">
            <a:avLst/>
          </a:prstGeom>
          <a:solidFill>
            <a:schemeClr val="bg1"/>
          </a:solidFill>
          <a:ln w="28575">
            <a:solidFill>
              <a:schemeClr val="tx1"/>
            </a:solidFill>
            <a:miter lim="800000"/>
            <a:headEnd/>
            <a:tailEnd/>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dirty="0">
                <a:latin typeface="+mn-lt"/>
                <a:ea typeface="MS PGothic" pitchFamily="34" charset="-128"/>
              </a:rPr>
              <a:t>Once the user completes the Add Payee form, they will hit Submit. The payee will automatically be added to the Bill Pay system.</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1377544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err="1" smtClean="0"/>
              <a:t>eBills</a:t>
            </a:r>
            <a:r>
              <a:rPr lang="en-US" b="1" dirty="0" smtClean="0"/>
              <a:t> </a:t>
            </a:r>
            <a:endParaRPr lang="en-US" b="1"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5509" y="1838929"/>
            <a:ext cx="3261360" cy="1350264"/>
          </a:xfrm>
          <a:prstGeom prst="rect">
            <a:avLst/>
          </a:prstGeom>
        </p:spPr>
      </p:pic>
    </p:spTree>
    <p:extLst>
      <p:ext uri="{BB962C8B-B14F-4D97-AF65-F5344CB8AC3E}">
        <p14:creationId xmlns:p14="http://schemas.microsoft.com/office/powerpoint/2010/main" val="2768144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838200" y="1066800"/>
            <a:ext cx="7543800" cy="594363"/>
          </a:xfrm>
        </p:spPr>
        <p:txBody>
          <a:bodyPr>
            <a:normAutofit/>
          </a:bodyPr>
          <a:lstStyle/>
          <a:p>
            <a:r>
              <a:rPr lang="en-US" sz="3000" dirty="0" err="1">
                <a:latin typeface="+mn-lt"/>
              </a:rPr>
              <a:t>eBills</a:t>
            </a:r>
            <a:endParaRPr lang="en-US" sz="3000" dirty="0">
              <a:latin typeface="+mn-lt"/>
            </a:endParaRPr>
          </a:p>
        </p:txBody>
      </p:sp>
      <p:sp>
        <p:nvSpPr>
          <p:cNvPr id="77827" name="Rectangle 3"/>
          <p:cNvSpPr>
            <a:spLocks noGrp="1" noChangeArrowheads="1"/>
          </p:cNvSpPr>
          <p:nvPr>
            <p:ph idx="4294967295"/>
          </p:nvPr>
        </p:nvSpPr>
        <p:spPr>
          <a:xfrm>
            <a:off x="914400" y="2057400"/>
            <a:ext cx="7543800" cy="2987675"/>
          </a:xfrm>
        </p:spPr>
        <p:txBody>
          <a:bodyPr/>
          <a:lstStyle/>
          <a:p>
            <a:pPr marL="171450" indent="-171450">
              <a:lnSpc>
                <a:spcPct val="80000"/>
              </a:lnSpc>
              <a:buFont typeface="Arial" panose="020B0604020202020204" pitchFamily="34" charset="0"/>
              <a:buChar char="•"/>
            </a:pPr>
            <a:r>
              <a:rPr lang="en-US" sz="2000" dirty="0">
                <a:ea typeface="MS PGothic" pitchFamily="34" charset="-128"/>
              </a:rPr>
              <a:t>eBills allow users to receive electronic summaries of their bills online, and pay those bills within the online service.</a:t>
            </a:r>
          </a:p>
          <a:p>
            <a:pPr marL="0" indent="0">
              <a:lnSpc>
                <a:spcPct val="80000"/>
              </a:lnSpc>
              <a:buNone/>
            </a:pPr>
            <a:endParaRPr lang="en-US" sz="2000" dirty="0">
              <a:ea typeface="MS PGothic" pitchFamily="34" charset="-128"/>
            </a:endParaRPr>
          </a:p>
          <a:p>
            <a:pPr marL="171450" indent="-171450">
              <a:lnSpc>
                <a:spcPct val="80000"/>
              </a:lnSpc>
              <a:buFont typeface="Arial" panose="020B0604020202020204" pitchFamily="34" charset="0"/>
              <a:buChar char="•"/>
            </a:pPr>
            <a:r>
              <a:rPr lang="en-US" sz="2000" dirty="0">
                <a:ea typeface="MS PGothic" pitchFamily="34" charset="-128"/>
              </a:rPr>
              <a:t>An user must have an “online relationship” with the participating Biller to enroll in eBills (i.e. an account).</a:t>
            </a:r>
          </a:p>
          <a:p>
            <a:pPr eaLnBrk="1" hangingPunct="1"/>
            <a:endParaRPr lang="en-US" dirty="0" smtClean="0">
              <a:ea typeface="MS PGothic" pitchFamily="34" charset="-128"/>
            </a:endParaRPr>
          </a:p>
          <a:p>
            <a:endParaRPr lang="en-US" sz="1125" dirty="0">
              <a:ea typeface="MS PGothic" pitchFamily="34" charset="-128"/>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custDataLst>
      <p:tags r:id="rId1"/>
    </p:custDataLst>
    <p:extLst>
      <p:ext uri="{BB962C8B-B14F-4D97-AF65-F5344CB8AC3E}">
        <p14:creationId xmlns:p14="http://schemas.microsoft.com/office/powerpoint/2010/main" val="2837816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3297" y="1828800"/>
            <a:ext cx="6836161" cy="4341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9875" name="Rectangle 2"/>
          <p:cNvSpPr>
            <a:spLocks noGrp="1" noChangeArrowheads="1"/>
          </p:cNvSpPr>
          <p:nvPr>
            <p:ph type="title"/>
          </p:nvPr>
        </p:nvSpPr>
        <p:spPr>
          <a:xfrm>
            <a:off x="809477" y="977235"/>
            <a:ext cx="7543800" cy="670563"/>
          </a:xfrm>
        </p:spPr>
        <p:txBody>
          <a:bodyPr/>
          <a:lstStyle/>
          <a:p>
            <a:r>
              <a:rPr lang="en-US" sz="3000" dirty="0" err="1">
                <a:latin typeface="+mn-lt"/>
              </a:rPr>
              <a:t>eBills</a:t>
            </a:r>
            <a:endParaRPr lang="en-US" sz="3000" dirty="0">
              <a:latin typeface="+mn-lt"/>
            </a:endParaRPr>
          </a:p>
        </p:txBody>
      </p:sp>
      <p:sp>
        <p:nvSpPr>
          <p:cNvPr id="79877" name="TextBox 6"/>
          <p:cNvSpPr txBox="1">
            <a:spLocks noChangeArrowheads="1"/>
          </p:cNvSpPr>
          <p:nvPr/>
        </p:nvSpPr>
        <p:spPr bwMode="auto">
          <a:xfrm>
            <a:off x="2286000" y="5638800"/>
            <a:ext cx="4800599" cy="646331"/>
          </a:xfrm>
          <a:prstGeom prst="rect">
            <a:avLst/>
          </a:prstGeom>
          <a:solidFill>
            <a:schemeClr val="bg1"/>
          </a:solidFill>
          <a:ln w="28575">
            <a:solidFill>
              <a:schemeClr val="tx1"/>
            </a:solidFill>
            <a:miter lim="800000"/>
            <a:headEnd/>
            <a:tailEnd/>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dirty="0">
                <a:latin typeface="+mn-lt"/>
                <a:ea typeface="MS PGothic" pitchFamily="34" charset="-128"/>
              </a:rPr>
              <a:t>The eBills section includes unpaid eBills, payees enrolled in eBills, and payees eligible for eBills. </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custDataLst>
      <p:tags r:id="rId1"/>
    </p:custDataLst>
    <p:extLst>
      <p:ext uri="{BB962C8B-B14F-4D97-AF65-F5344CB8AC3E}">
        <p14:creationId xmlns:p14="http://schemas.microsoft.com/office/powerpoint/2010/main" val="2287250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mn-lt"/>
              </a:rPr>
              <a:t>Login for Existing Users</a:t>
            </a:r>
            <a:endParaRPr lang="en-US" sz="4000" dirty="0">
              <a:latin typeface="+mn-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5509" y="1838929"/>
            <a:ext cx="3261360" cy="1350264"/>
          </a:xfrm>
          <a:prstGeom prst="rect">
            <a:avLst/>
          </a:prstGeom>
        </p:spPr>
      </p:pic>
    </p:spTree>
    <p:extLst>
      <p:ext uri="{BB962C8B-B14F-4D97-AF65-F5344CB8AC3E}">
        <p14:creationId xmlns:p14="http://schemas.microsoft.com/office/powerpoint/2010/main" val="537715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3297" y="1906408"/>
            <a:ext cx="6836161" cy="4341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0899" name="Title 1"/>
          <p:cNvSpPr>
            <a:spLocks noGrp="1"/>
          </p:cNvSpPr>
          <p:nvPr>
            <p:ph type="title"/>
          </p:nvPr>
        </p:nvSpPr>
        <p:spPr>
          <a:xfrm>
            <a:off x="809477" y="1066800"/>
            <a:ext cx="7543800" cy="594363"/>
          </a:xfrm>
        </p:spPr>
        <p:txBody>
          <a:bodyPr>
            <a:normAutofit/>
          </a:bodyPr>
          <a:lstStyle/>
          <a:p>
            <a:r>
              <a:rPr lang="en-US" sz="3000" dirty="0" err="1">
                <a:latin typeface="+mn-lt"/>
              </a:rPr>
              <a:t>eBills</a:t>
            </a:r>
            <a:r>
              <a:rPr lang="en-US" sz="3000" dirty="0">
                <a:latin typeface="+mn-lt"/>
              </a:rPr>
              <a:t>: Unpaid </a:t>
            </a:r>
            <a:r>
              <a:rPr lang="en-US" sz="3000" dirty="0" err="1">
                <a:latin typeface="+mn-lt"/>
              </a:rPr>
              <a:t>eBills</a:t>
            </a:r>
            <a:endParaRPr lang="en-US" sz="3000" dirty="0">
              <a:latin typeface="+mn-lt"/>
            </a:endParaRPr>
          </a:p>
        </p:txBody>
      </p:sp>
      <p:sp>
        <p:nvSpPr>
          <p:cNvPr id="80900" name="Slide Number Placeholder 2"/>
          <p:cNvSpPr>
            <a:spLocks noGrp="1"/>
          </p:cNvSpPr>
          <p:nvPr>
            <p:ph type="sldNum" sz="quarter" idx="4294967295"/>
          </p:nvPr>
        </p:nvSpPr>
        <p:spPr bwMode="auto">
          <a:xfrm>
            <a:off x="5975249" y="4898454"/>
            <a:ext cx="384378" cy="20538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417910" indent="-160735" eaLnBrk="0" hangingPunct="0">
              <a:defRPr>
                <a:solidFill>
                  <a:schemeClr val="tx1"/>
                </a:solidFill>
                <a:latin typeface="Arial" pitchFamily="34" charset="0"/>
                <a:cs typeface="Arial" pitchFamily="34" charset="0"/>
              </a:defRPr>
            </a:lvl2pPr>
            <a:lvl3pPr marL="642938" indent="-128588" eaLnBrk="0" hangingPunct="0">
              <a:defRPr>
                <a:solidFill>
                  <a:schemeClr val="tx1"/>
                </a:solidFill>
                <a:latin typeface="Arial" pitchFamily="34" charset="0"/>
                <a:cs typeface="Arial" pitchFamily="34" charset="0"/>
              </a:defRPr>
            </a:lvl3pPr>
            <a:lvl4pPr marL="900113" indent="-128588" eaLnBrk="0" hangingPunct="0">
              <a:defRPr>
                <a:solidFill>
                  <a:schemeClr val="tx1"/>
                </a:solidFill>
                <a:latin typeface="Arial" pitchFamily="34" charset="0"/>
                <a:cs typeface="Arial" pitchFamily="34" charset="0"/>
              </a:defRPr>
            </a:lvl4pPr>
            <a:lvl5pPr marL="1157288" indent="-128588" eaLnBrk="0" hangingPunct="0">
              <a:defRPr>
                <a:solidFill>
                  <a:schemeClr val="tx1"/>
                </a:solidFill>
                <a:latin typeface="Arial" pitchFamily="34" charset="0"/>
                <a:cs typeface="Arial" pitchFamily="34" charset="0"/>
              </a:defRPr>
            </a:lvl5pPr>
            <a:lvl6pPr marL="1414463" indent="-128588" eaLnBrk="0" fontAlgn="base" hangingPunct="0">
              <a:spcBef>
                <a:spcPct val="0"/>
              </a:spcBef>
              <a:spcAft>
                <a:spcPct val="0"/>
              </a:spcAft>
              <a:defRPr>
                <a:solidFill>
                  <a:schemeClr val="tx1"/>
                </a:solidFill>
                <a:latin typeface="Arial" pitchFamily="34" charset="0"/>
                <a:cs typeface="Arial" pitchFamily="34" charset="0"/>
              </a:defRPr>
            </a:lvl6pPr>
            <a:lvl7pPr marL="1671638" indent="-128588" eaLnBrk="0" fontAlgn="base" hangingPunct="0">
              <a:spcBef>
                <a:spcPct val="0"/>
              </a:spcBef>
              <a:spcAft>
                <a:spcPct val="0"/>
              </a:spcAft>
              <a:defRPr>
                <a:solidFill>
                  <a:schemeClr val="tx1"/>
                </a:solidFill>
                <a:latin typeface="Arial" pitchFamily="34" charset="0"/>
                <a:cs typeface="Arial" pitchFamily="34" charset="0"/>
              </a:defRPr>
            </a:lvl7pPr>
            <a:lvl8pPr marL="1928813" indent="-128588" eaLnBrk="0" fontAlgn="base" hangingPunct="0">
              <a:spcBef>
                <a:spcPct val="0"/>
              </a:spcBef>
              <a:spcAft>
                <a:spcPct val="0"/>
              </a:spcAft>
              <a:defRPr>
                <a:solidFill>
                  <a:schemeClr val="tx1"/>
                </a:solidFill>
                <a:latin typeface="Arial" pitchFamily="34" charset="0"/>
                <a:cs typeface="Arial" pitchFamily="34" charset="0"/>
              </a:defRPr>
            </a:lvl8pPr>
            <a:lvl9pPr marL="2185988" indent="-128588"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D5587A9-4E74-499E-A1E3-114B54F99FAF}" type="slidenum">
              <a:rPr lang="en-US" sz="450">
                <a:solidFill>
                  <a:srgbClr val="003366"/>
                </a:solidFill>
                <a:ea typeface="MS PGothic" pitchFamily="34" charset="-128"/>
              </a:rPr>
              <a:pPr eaLnBrk="1" hangingPunct="1"/>
              <a:t>90</a:t>
            </a:fld>
            <a:endParaRPr lang="en-US" sz="450">
              <a:solidFill>
                <a:srgbClr val="003366"/>
              </a:solidFill>
              <a:ea typeface="MS PGothic" pitchFamily="34" charset="-128"/>
            </a:endParaRPr>
          </a:p>
        </p:txBody>
      </p:sp>
      <p:sp>
        <p:nvSpPr>
          <p:cNvPr id="80902" name="Rectangle 8"/>
          <p:cNvSpPr>
            <a:spLocks noChangeArrowheads="1"/>
          </p:cNvSpPr>
          <p:nvPr/>
        </p:nvSpPr>
        <p:spPr bwMode="auto">
          <a:xfrm>
            <a:off x="1371600" y="2923883"/>
            <a:ext cx="6324600" cy="962317"/>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13"/>
          </a:p>
        </p:txBody>
      </p:sp>
      <p:sp>
        <p:nvSpPr>
          <p:cNvPr id="80901" name="TextBox 6"/>
          <p:cNvSpPr txBox="1">
            <a:spLocks noChangeArrowheads="1"/>
          </p:cNvSpPr>
          <p:nvPr/>
        </p:nvSpPr>
        <p:spPr bwMode="auto">
          <a:xfrm>
            <a:off x="3733800" y="4429156"/>
            <a:ext cx="4114800" cy="1569660"/>
          </a:xfrm>
          <a:prstGeom prst="rect">
            <a:avLst/>
          </a:prstGeom>
          <a:solidFill>
            <a:schemeClr val="bg1"/>
          </a:solidFill>
          <a:ln w="28575">
            <a:solidFill>
              <a:schemeClr val="tx1"/>
            </a:solidFill>
            <a:miter lim="800000"/>
            <a:headEnd/>
            <a:tailEnd/>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600" b="1" dirty="0">
                <a:latin typeface="+mn-lt"/>
                <a:ea typeface="MS PGothic" pitchFamily="34" charset="-128"/>
              </a:rPr>
              <a:t>users will be able to view the current due date, total due, and minimum due on all of their unpaid eBills. </a:t>
            </a:r>
          </a:p>
          <a:p>
            <a:pPr eaLnBrk="1" hangingPunct="1"/>
            <a:endParaRPr lang="en-US" sz="1600" b="1" dirty="0">
              <a:latin typeface="+mn-lt"/>
              <a:ea typeface="MS PGothic" pitchFamily="34" charset="-128"/>
            </a:endParaRPr>
          </a:p>
          <a:p>
            <a:pPr eaLnBrk="1" hangingPunct="1"/>
            <a:r>
              <a:rPr lang="en-US" sz="1600" b="1" dirty="0">
                <a:latin typeface="+mn-lt"/>
                <a:ea typeface="MS PGothic" pitchFamily="34" charset="-128"/>
              </a:rPr>
              <a:t>users also have the ability to pay, file or visit the payee website for additional details.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518368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3297" y="1906408"/>
            <a:ext cx="6836161" cy="4341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23" name="Rectangle 2"/>
          <p:cNvSpPr>
            <a:spLocks noGrp="1" noChangeArrowheads="1"/>
          </p:cNvSpPr>
          <p:nvPr>
            <p:ph type="title"/>
          </p:nvPr>
        </p:nvSpPr>
        <p:spPr>
          <a:xfrm>
            <a:off x="809477" y="1066800"/>
            <a:ext cx="7543800" cy="670563"/>
          </a:xfrm>
        </p:spPr>
        <p:txBody>
          <a:bodyPr>
            <a:normAutofit/>
          </a:bodyPr>
          <a:lstStyle/>
          <a:p>
            <a:r>
              <a:rPr lang="en-US" sz="3000" dirty="0">
                <a:latin typeface="+mn-lt"/>
              </a:rPr>
              <a:t>eBills: Payees Enrolled in eBills</a:t>
            </a:r>
          </a:p>
        </p:txBody>
      </p:sp>
      <p:sp>
        <p:nvSpPr>
          <p:cNvPr id="81924" name="TextBox 5"/>
          <p:cNvSpPr txBox="1">
            <a:spLocks noChangeArrowheads="1"/>
          </p:cNvSpPr>
          <p:nvPr/>
        </p:nvSpPr>
        <p:spPr bwMode="auto">
          <a:xfrm>
            <a:off x="4038600" y="2382055"/>
            <a:ext cx="3581400" cy="1077218"/>
          </a:xfrm>
          <a:prstGeom prst="rect">
            <a:avLst/>
          </a:prstGeom>
          <a:solidFill>
            <a:schemeClr val="bg1"/>
          </a:solidFill>
          <a:ln w="28575">
            <a:solidFill>
              <a:schemeClr val="tx1"/>
            </a:solidFill>
            <a:miter lim="800000"/>
            <a:headEnd/>
            <a:tailEnd/>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600" b="1" dirty="0">
                <a:latin typeface="+mn-lt"/>
                <a:ea typeface="MS PGothic" pitchFamily="34" charset="-128"/>
              </a:rPr>
              <a:t>users can view payees enrolled in eBills here. They can choose to visit the payee website, update their eBill credentials, or </a:t>
            </a:r>
            <a:r>
              <a:rPr lang="en-US" sz="1600" b="1" dirty="0" err="1">
                <a:latin typeface="+mn-lt"/>
                <a:ea typeface="MS PGothic" pitchFamily="34" charset="-128"/>
              </a:rPr>
              <a:t>unenroll</a:t>
            </a:r>
            <a:r>
              <a:rPr lang="en-US" sz="1600" b="1" dirty="0">
                <a:latin typeface="+mn-lt"/>
                <a:ea typeface="MS PGothic" pitchFamily="34" charset="-128"/>
              </a:rPr>
              <a:t>.</a:t>
            </a:r>
          </a:p>
        </p:txBody>
      </p:sp>
      <p:sp>
        <p:nvSpPr>
          <p:cNvPr id="81925" name="Rectangle 8"/>
          <p:cNvSpPr>
            <a:spLocks noChangeArrowheads="1"/>
          </p:cNvSpPr>
          <p:nvPr/>
        </p:nvSpPr>
        <p:spPr bwMode="auto">
          <a:xfrm>
            <a:off x="1401945" y="4000621"/>
            <a:ext cx="6294255" cy="952379"/>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13"/>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custDataLst>
      <p:tags r:id="rId1"/>
    </p:custDataLst>
    <p:extLst>
      <p:ext uri="{BB962C8B-B14F-4D97-AF65-F5344CB8AC3E}">
        <p14:creationId xmlns:p14="http://schemas.microsoft.com/office/powerpoint/2010/main" val="278529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3297" y="1905000"/>
            <a:ext cx="6836161" cy="4341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2947" name="Rectangle 2"/>
          <p:cNvSpPr>
            <a:spLocks noGrp="1" noChangeArrowheads="1"/>
          </p:cNvSpPr>
          <p:nvPr>
            <p:ph type="title"/>
          </p:nvPr>
        </p:nvSpPr>
        <p:spPr>
          <a:xfrm>
            <a:off x="809477" y="1066800"/>
            <a:ext cx="7543800" cy="594363"/>
          </a:xfrm>
        </p:spPr>
        <p:txBody>
          <a:bodyPr>
            <a:normAutofit/>
          </a:bodyPr>
          <a:lstStyle/>
          <a:p>
            <a:r>
              <a:rPr lang="en-US" sz="3000" dirty="0" err="1">
                <a:latin typeface="+mn-lt"/>
              </a:rPr>
              <a:t>eBills</a:t>
            </a:r>
            <a:r>
              <a:rPr lang="en-US" sz="3000" dirty="0">
                <a:latin typeface="+mn-lt"/>
              </a:rPr>
              <a:t>: Payees Eligible for </a:t>
            </a:r>
            <a:r>
              <a:rPr lang="en-US" sz="3000" dirty="0" err="1">
                <a:latin typeface="+mn-lt"/>
              </a:rPr>
              <a:t>eBills</a:t>
            </a:r>
            <a:endParaRPr lang="en-US" sz="3000" dirty="0">
              <a:latin typeface="+mn-lt"/>
            </a:endParaRPr>
          </a:p>
        </p:txBody>
      </p:sp>
      <p:sp>
        <p:nvSpPr>
          <p:cNvPr id="82948" name="TextBox 5"/>
          <p:cNvSpPr txBox="1">
            <a:spLocks noChangeArrowheads="1"/>
          </p:cNvSpPr>
          <p:nvPr/>
        </p:nvSpPr>
        <p:spPr bwMode="auto">
          <a:xfrm>
            <a:off x="4514407" y="3573953"/>
            <a:ext cx="3935312" cy="830997"/>
          </a:xfrm>
          <a:prstGeom prst="rect">
            <a:avLst/>
          </a:prstGeom>
          <a:solidFill>
            <a:schemeClr val="bg1"/>
          </a:solidFill>
          <a:ln w="28575">
            <a:solidFill>
              <a:schemeClr val="tx1"/>
            </a:solidFill>
            <a:miter lim="800000"/>
            <a:headEnd/>
            <a:tailEnd/>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600" b="1" dirty="0">
                <a:latin typeface="+mn-lt"/>
                <a:ea typeface="MS PGothic" pitchFamily="34" charset="-128"/>
              </a:rPr>
              <a:t>If a user has not enrolled in eBills for one or more payees, they will be listed under the “Payees Eligible for eBills” section. </a:t>
            </a:r>
          </a:p>
        </p:txBody>
      </p:sp>
      <p:sp>
        <p:nvSpPr>
          <p:cNvPr id="7" name="Rectangle 8"/>
          <p:cNvSpPr>
            <a:spLocks noChangeArrowheads="1"/>
          </p:cNvSpPr>
          <p:nvPr/>
        </p:nvSpPr>
        <p:spPr bwMode="auto">
          <a:xfrm>
            <a:off x="1371600" y="5105400"/>
            <a:ext cx="6324600" cy="914400"/>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13"/>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custDataLst>
      <p:tags r:id="rId1"/>
    </p:custDataLst>
    <p:extLst>
      <p:ext uri="{BB962C8B-B14F-4D97-AF65-F5344CB8AC3E}">
        <p14:creationId xmlns:p14="http://schemas.microsoft.com/office/powerpoint/2010/main" val="1866431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Manage My Money </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5509" y="1838929"/>
            <a:ext cx="3261360" cy="1350264"/>
          </a:xfrm>
          <a:prstGeom prst="rect">
            <a:avLst/>
          </a:prstGeom>
        </p:spPr>
      </p:pic>
    </p:spTree>
    <p:extLst>
      <p:ext uri="{BB962C8B-B14F-4D97-AF65-F5344CB8AC3E}">
        <p14:creationId xmlns:p14="http://schemas.microsoft.com/office/powerpoint/2010/main" val="263653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438400"/>
            <a:ext cx="7530599" cy="3625403"/>
          </a:xfrm>
          <a:prstGeom prst="rect">
            <a:avLst/>
          </a:prstGeom>
          <a:ln w="38100">
            <a:solidFill>
              <a:schemeClr val="tx1"/>
            </a:solidFill>
          </a:ln>
        </p:spPr>
      </p:pic>
      <p:sp>
        <p:nvSpPr>
          <p:cNvPr id="35842" name="Title 1"/>
          <p:cNvSpPr>
            <a:spLocks noGrp="1"/>
          </p:cNvSpPr>
          <p:nvPr>
            <p:ph type="title"/>
          </p:nvPr>
        </p:nvSpPr>
        <p:spPr>
          <a:xfrm>
            <a:off x="838200" y="1066800"/>
            <a:ext cx="7543800" cy="594363"/>
          </a:xfrm>
        </p:spPr>
        <p:txBody>
          <a:bodyPr>
            <a:normAutofit/>
          </a:bodyPr>
          <a:lstStyle/>
          <a:p>
            <a:r>
              <a:rPr lang="en-US" altLang="en-US" sz="3000" dirty="0">
                <a:latin typeface="+mn-lt"/>
              </a:rPr>
              <a:t>Spending</a:t>
            </a:r>
          </a:p>
        </p:txBody>
      </p:sp>
      <p:sp>
        <p:nvSpPr>
          <p:cNvPr id="3584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417910" indent="-160735" eaLnBrk="0" hangingPunct="0">
              <a:defRPr>
                <a:solidFill>
                  <a:schemeClr val="tx1"/>
                </a:solidFill>
                <a:latin typeface="Arial" panose="020B0604020202020204" pitchFamily="34" charset="0"/>
                <a:cs typeface="Arial" panose="020B0604020202020204" pitchFamily="34" charset="0"/>
              </a:defRPr>
            </a:lvl2pPr>
            <a:lvl3pPr marL="642938" indent="-128588" eaLnBrk="0" hangingPunct="0">
              <a:defRPr>
                <a:solidFill>
                  <a:schemeClr val="tx1"/>
                </a:solidFill>
                <a:latin typeface="Arial" panose="020B0604020202020204" pitchFamily="34" charset="0"/>
                <a:cs typeface="Arial" panose="020B0604020202020204" pitchFamily="34" charset="0"/>
              </a:defRPr>
            </a:lvl3pPr>
            <a:lvl4pPr marL="900113" indent="-128588" eaLnBrk="0" hangingPunct="0">
              <a:defRPr>
                <a:solidFill>
                  <a:schemeClr val="tx1"/>
                </a:solidFill>
                <a:latin typeface="Arial" panose="020B0604020202020204" pitchFamily="34" charset="0"/>
                <a:cs typeface="Arial" panose="020B0604020202020204" pitchFamily="34" charset="0"/>
              </a:defRPr>
            </a:lvl4pPr>
            <a:lvl5pPr marL="1157288" indent="-128588" eaLnBrk="0" hangingPunct="0">
              <a:defRPr>
                <a:solidFill>
                  <a:schemeClr val="tx1"/>
                </a:solidFill>
                <a:latin typeface="Arial" panose="020B0604020202020204" pitchFamily="34" charset="0"/>
                <a:cs typeface="Arial" panose="020B0604020202020204" pitchFamily="34" charset="0"/>
              </a:defRPr>
            </a:lvl5pPr>
            <a:lvl6pPr marL="1414463" indent="-128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1671638" indent="-128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1928813" indent="-128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185988" indent="-128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2E9D6ED-7FBD-4B8B-8479-6E2AEA8156B2}" type="slidenum">
              <a:rPr lang="en-US" altLang="en-US" sz="450">
                <a:solidFill>
                  <a:srgbClr val="003366"/>
                </a:solidFill>
                <a:ea typeface="MS PGothic" panose="020B0600070205080204" pitchFamily="34" charset="-128"/>
              </a:rPr>
              <a:pPr eaLnBrk="1" hangingPunct="1"/>
              <a:t>94</a:t>
            </a:fld>
            <a:endParaRPr lang="en-US" altLang="en-US" sz="450">
              <a:solidFill>
                <a:srgbClr val="003366"/>
              </a:solidFill>
              <a:ea typeface="MS PGothic" panose="020B0600070205080204" pitchFamily="34" charset="-128"/>
            </a:endParaRPr>
          </a:p>
        </p:txBody>
      </p:sp>
      <p:sp>
        <p:nvSpPr>
          <p:cNvPr id="12" name="TextBox 6"/>
          <p:cNvSpPr txBox="1">
            <a:spLocks noChangeArrowheads="1"/>
          </p:cNvSpPr>
          <p:nvPr/>
        </p:nvSpPr>
        <p:spPr bwMode="auto">
          <a:xfrm>
            <a:off x="5837944" y="2147412"/>
            <a:ext cx="3174801" cy="2308324"/>
          </a:xfrm>
          <a:prstGeom prst="rect">
            <a:avLst/>
          </a:prstGeom>
          <a:solidFill>
            <a:schemeClr val="bg1"/>
          </a:solidFill>
          <a:ln w="28575">
            <a:solidFill>
              <a:schemeClr val="tx1"/>
            </a:solidFill>
            <a:miter lim="800000"/>
            <a:headEnd/>
            <a:tailEnd/>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1600" dirty="0">
                <a:latin typeface="+mn-lt"/>
              </a:rPr>
              <a:t>Your institution offers financial tracking options that allow the users to monitor cash flow, set savings goals and create budgets under the Spending icon.</a:t>
            </a:r>
          </a:p>
          <a:p>
            <a:pPr eaLnBrk="1" hangingPunct="1">
              <a:defRPr/>
            </a:pPr>
            <a:endParaRPr lang="en-US" sz="1600" dirty="0">
              <a:latin typeface="+mn-lt"/>
            </a:endParaRPr>
          </a:p>
          <a:p>
            <a:pPr eaLnBrk="1" hangingPunct="1">
              <a:defRPr/>
            </a:pPr>
            <a:r>
              <a:rPr lang="en-US" sz="1600" dirty="0">
                <a:solidFill>
                  <a:schemeClr val="tx2">
                    <a:lumMod val="75000"/>
                  </a:schemeClr>
                </a:solidFill>
                <a:latin typeface="+mn-lt"/>
              </a:rPr>
              <a:t>Graphs of Top Expenses and Top Balances appear in the left-hand bar when sufficient data is available.</a:t>
            </a:r>
          </a:p>
        </p:txBody>
      </p:sp>
      <p:sp>
        <p:nvSpPr>
          <p:cNvPr id="2" name="TextBox 1"/>
          <p:cNvSpPr txBox="1"/>
          <p:nvPr/>
        </p:nvSpPr>
        <p:spPr>
          <a:xfrm>
            <a:off x="4038600" y="1962746"/>
            <a:ext cx="1778199" cy="369332"/>
          </a:xfrm>
          <a:prstGeom prst="rect">
            <a:avLst/>
          </a:prstGeom>
          <a:noFill/>
        </p:spPr>
        <p:txBody>
          <a:bodyPr wrap="square">
            <a:spAutoFit/>
          </a:bodyPr>
          <a:lstStyle/>
          <a:p>
            <a:pPr>
              <a:defRPr/>
            </a:pPr>
            <a:r>
              <a:rPr lang="en-US" i="1" dirty="0">
                <a:solidFill>
                  <a:schemeClr val="accent6">
                    <a:lumMod val="50000"/>
                  </a:schemeClr>
                </a:solidFill>
              </a:rPr>
              <a:t>Top of screen</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1574229441"/>
      </p:ext>
    </p:extLst>
  </p:cSld>
  <p:clrMapOvr>
    <a:masterClrMapping/>
  </p:clrMapOvr>
  <p:transition spd="slow"/>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833669" y="1143000"/>
            <a:ext cx="7543800" cy="518163"/>
          </a:xfrm>
        </p:spPr>
        <p:txBody>
          <a:bodyPr>
            <a:normAutofit/>
          </a:bodyPr>
          <a:lstStyle/>
          <a:p>
            <a:r>
              <a:rPr lang="en-US" altLang="en-US" sz="3000" dirty="0">
                <a:latin typeface="+mn-lt"/>
              </a:rPr>
              <a:t>Spending: Overview</a:t>
            </a:r>
          </a:p>
        </p:txBody>
      </p:sp>
      <p:sp>
        <p:nvSpPr>
          <p:cNvPr id="74756" name="TextBox 4"/>
          <p:cNvSpPr txBox="1">
            <a:spLocks noChangeArrowheads="1"/>
          </p:cNvSpPr>
          <p:nvPr/>
        </p:nvSpPr>
        <p:spPr bwMode="auto">
          <a:xfrm>
            <a:off x="6980690" y="2057400"/>
            <a:ext cx="1113533" cy="230832"/>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900" i="1" dirty="0">
                <a:solidFill>
                  <a:schemeClr val="accent6">
                    <a:lumMod val="50000"/>
                  </a:schemeClr>
                </a:solidFill>
                <a:latin typeface="+mn-lt"/>
              </a:rPr>
              <a:t>Bottom of Screen</a:t>
            </a:r>
          </a:p>
        </p:txBody>
      </p:sp>
      <p:sp>
        <p:nvSpPr>
          <p:cNvPr id="36868" name="Rectangle 1"/>
          <p:cNvSpPr>
            <a:spLocks noChangeArrowheads="1"/>
          </p:cNvSpPr>
          <p:nvPr/>
        </p:nvSpPr>
        <p:spPr bwMode="auto">
          <a:xfrm>
            <a:off x="3579020" y="3796904"/>
            <a:ext cx="135731" cy="6072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013"/>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0576" y="1981200"/>
            <a:ext cx="4689987" cy="4114800"/>
          </a:xfrm>
          <a:prstGeom prst="rect">
            <a:avLst/>
          </a:prstGeom>
          <a:ln w="38100">
            <a:solidFill>
              <a:schemeClr val="tx1"/>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941311755"/>
      </p:ext>
    </p:extLst>
  </p:cSld>
  <p:clrMapOvr>
    <a:masterClrMapping/>
  </p:clrMapOvr>
  <p:transition spd="slow"/>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71600" y="1981200"/>
            <a:ext cx="7586024" cy="3683467"/>
          </a:xfrm>
          <a:prstGeom prst="rect">
            <a:avLst/>
          </a:prstGeom>
        </p:spPr>
      </p:pic>
      <p:sp>
        <p:nvSpPr>
          <p:cNvPr id="55299" name="TextBox 4"/>
          <p:cNvSpPr txBox="1">
            <a:spLocks noChangeArrowheads="1"/>
          </p:cNvSpPr>
          <p:nvPr/>
        </p:nvSpPr>
        <p:spPr bwMode="auto">
          <a:xfrm>
            <a:off x="228600" y="2819400"/>
            <a:ext cx="1676400" cy="3293209"/>
          </a:xfrm>
          <a:prstGeom prst="rect">
            <a:avLst/>
          </a:prstGeom>
          <a:solidFill>
            <a:schemeClr val="bg1"/>
          </a:solidFill>
          <a:ln w="28575">
            <a:solidFill>
              <a:schemeClr val="tx1"/>
            </a:solidFill>
            <a:miter lim="800000"/>
            <a:headEnd/>
            <a:tailEnd/>
          </a:ln>
        </p:spPr>
        <p:txBody>
          <a:bodyPr wrap="square">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eaLnBrk="1" hangingPunct="1">
              <a:defRPr/>
            </a:pPr>
            <a:r>
              <a:rPr lang="en-US" sz="1600" dirty="0">
                <a:latin typeface="+mn-lt"/>
              </a:rPr>
              <a:t>users can edit the list of accounts they wish to track and time period.</a:t>
            </a:r>
          </a:p>
          <a:p>
            <a:pPr eaLnBrk="1" hangingPunct="1">
              <a:defRPr/>
            </a:pPr>
            <a:endParaRPr lang="en-US" sz="1600" dirty="0">
              <a:latin typeface="+mn-lt"/>
            </a:endParaRPr>
          </a:p>
          <a:p>
            <a:pPr eaLnBrk="1" hangingPunct="1">
              <a:defRPr/>
            </a:pPr>
            <a:r>
              <a:rPr lang="en-US" sz="1600" dirty="0">
                <a:solidFill>
                  <a:schemeClr val="tx2">
                    <a:lumMod val="75000"/>
                  </a:schemeClr>
                </a:solidFill>
                <a:latin typeface="+mn-lt"/>
              </a:rPr>
              <a:t>Time period defaults to the current month and also displays data for 2 previous months and</a:t>
            </a:r>
          </a:p>
          <a:p>
            <a:pPr eaLnBrk="1" hangingPunct="1">
              <a:defRPr/>
            </a:pPr>
            <a:r>
              <a:rPr lang="en-US" sz="1600" dirty="0">
                <a:solidFill>
                  <a:schemeClr val="tx2">
                    <a:lumMod val="75000"/>
                  </a:schemeClr>
                </a:solidFill>
                <a:latin typeface="+mn-lt"/>
              </a:rPr>
              <a:t>3 -month average</a:t>
            </a:r>
          </a:p>
        </p:txBody>
      </p:sp>
      <p:sp>
        <p:nvSpPr>
          <p:cNvPr id="37892" name="Rectangle 2"/>
          <p:cNvSpPr>
            <a:spLocks noGrp="1" noChangeArrowheads="1"/>
          </p:cNvSpPr>
          <p:nvPr>
            <p:ph type="title"/>
          </p:nvPr>
        </p:nvSpPr>
        <p:spPr>
          <a:xfrm>
            <a:off x="838200" y="1066800"/>
            <a:ext cx="7543800" cy="605650"/>
          </a:xfrm>
        </p:spPr>
        <p:txBody>
          <a:bodyPr>
            <a:normAutofit/>
          </a:bodyPr>
          <a:lstStyle/>
          <a:p>
            <a:r>
              <a:rPr lang="en-US" altLang="en-US" sz="3000" dirty="0">
                <a:latin typeface="+mn-lt"/>
              </a:rPr>
              <a:t>Spending: Edit Accounts</a:t>
            </a:r>
          </a:p>
        </p:txBody>
      </p:sp>
      <p:cxnSp>
        <p:nvCxnSpPr>
          <p:cNvPr id="3" name="Straight Arrow Connector 2"/>
          <p:cNvCxnSpPr/>
          <p:nvPr/>
        </p:nvCxnSpPr>
        <p:spPr bwMode="auto">
          <a:xfrm>
            <a:off x="5638800" y="3048000"/>
            <a:ext cx="457200" cy="304800"/>
          </a:xfrm>
          <a:prstGeom prst="straightConnector1">
            <a:avLst/>
          </a:prstGeom>
          <a:solidFill>
            <a:srgbClr val="F04141"/>
          </a:solidFill>
          <a:ln w="38100" cap="flat" cmpd="sng" algn="ctr">
            <a:solidFill>
              <a:schemeClr val="accent6">
                <a:lumMod val="50000"/>
              </a:schemeClr>
            </a:solidFill>
            <a:prstDash val="solid"/>
            <a:round/>
            <a:headEnd type="none" w="med" len="med"/>
            <a:tailEnd type="arrow"/>
          </a:ln>
          <a:effectLst/>
        </p:spPr>
      </p:cxn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195204338"/>
      </p:ext>
    </p:extLst>
  </p:cSld>
  <p:clrMapOvr>
    <a:masterClrMapping/>
  </p:clrMapOvr>
  <p:transition spd="slow"/>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608" y="1939959"/>
            <a:ext cx="7722785" cy="3546441"/>
          </a:xfrm>
          <a:prstGeom prst="rect">
            <a:avLst/>
          </a:prstGeom>
          <a:ln w="38100">
            <a:solidFill>
              <a:schemeClr val="tx1"/>
            </a:solidFill>
          </a:ln>
        </p:spPr>
      </p:pic>
      <p:sp>
        <p:nvSpPr>
          <p:cNvPr id="38914" name="Title 1"/>
          <p:cNvSpPr>
            <a:spLocks noGrp="1"/>
          </p:cNvSpPr>
          <p:nvPr>
            <p:ph type="title"/>
          </p:nvPr>
        </p:nvSpPr>
        <p:spPr>
          <a:xfrm>
            <a:off x="800100" y="1066800"/>
            <a:ext cx="7543800" cy="594363"/>
          </a:xfrm>
        </p:spPr>
        <p:txBody>
          <a:bodyPr>
            <a:normAutofit/>
          </a:bodyPr>
          <a:lstStyle/>
          <a:p>
            <a:r>
              <a:rPr lang="en-US" altLang="en-US" sz="3000" dirty="0">
                <a:latin typeface="+mn-lt"/>
              </a:rPr>
              <a:t>Selecting Accounts</a:t>
            </a:r>
          </a:p>
        </p:txBody>
      </p:sp>
      <p:sp>
        <p:nvSpPr>
          <p:cNvPr id="56325" name="TextBox 4"/>
          <p:cNvSpPr txBox="1">
            <a:spLocks noChangeArrowheads="1"/>
          </p:cNvSpPr>
          <p:nvPr/>
        </p:nvSpPr>
        <p:spPr bwMode="auto">
          <a:xfrm>
            <a:off x="1752600" y="5163234"/>
            <a:ext cx="5257800" cy="1077218"/>
          </a:xfrm>
          <a:prstGeom prst="rect">
            <a:avLst/>
          </a:prstGeom>
          <a:solidFill>
            <a:schemeClr val="bg1"/>
          </a:solidFill>
          <a:ln w="25400">
            <a:solidFill>
              <a:schemeClr val="tx1"/>
            </a:solidFill>
            <a:miter lim="800000"/>
            <a:headEnd/>
            <a:tailEnd/>
          </a:ln>
        </p:spPr>
        <p:txBody>
          <a:bodyPr wrap="square">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eaLnBrk="1" hangingPunct="1">
              <a:defRPr/>
            </a:pPr>
            <a:r>
              <a:rPr lang="en-US" sz="1600" dirty="0">
                <a:latin typeface="+mn-lt"/>
              </a:rPr>
              <a:t>users can select the accounts (up to 10) to view and track.</a:t>
            </a:r>
          </a:p>
          <a:p>
            <a:pPr eaLnBrk="1" hangingPunct="1">
              <a:defRPr/>
            </a:pPr>
            <a:endParaRPr lang="en-US" sz="1600" dirty="0">
              <a:latin typeface="+mn-lt"/>
            </a:endParaRPr>
          </a:p>
          <a:p>
            <a:pPr eaLnBrk="1" hangingPunct="1">
              <a:defRPr/>
            </a:pPr>
            <a:r>
              <a:rPr lang="en-US" sz="1600" dirty="0">
                <a:solidFill>
                  <a:schemeClr val="tx2">
                    <a:lumMod val="75000"/>
                  </a:schemeClr>
                </a:solidFill>
                <a:latin typeface="+mn-lt"/>
              </a:rPr>
              <a:t>User selects “Update” to accept changes or “Cancel” to return to Overview screen without changes.  </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1736288497"/>
      </p:ext>
    </p:extLst>
  </p:cSld>
  <p:clrMapOvr>
    <a:masterClrMapping/>
  </p:clrMapOvr>
  <p:transition spd="slow"/>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2465" y="1905000"/>
            <a:ext cx="5452164" cy="4123159"/>
          </a:xfrm>
          <a:prstGeom prst="rect">
            <a:avLst/>
          </a:prstGeom>
          <a:ln w="38100">
            <a:solidFill>
              <a:schemeClr val="tx1"/>
            </a:solidFill>
          </a:ln>
        </p:spPr>
      </p:pic>
      <p:sp>
        <p:nvSpPr>
          <p:cNvPr id="39939" name="Title 1"/>
          <p:cNvSpPr>
            <a:spLocks noGrp="1"/>
          </p:cNvSpPr>
          <p:nvPr>
            <p:ph type="title"/>
          </p:nvPr>
        </p:nvSpPr>
        <p:spPr>
          <a:xfrm>
            <a:off x="805656" y="1066800"/>
            <a:ext cx="7543800" cy="594363"/>
          </a:xfrm>
        </p:spPr>
        <p:txBody>
          <a:bodyPr>
            <a:normAutofit/>
          </a:bodyPr>
          <a:lstStyle/>
          <a:p>
            <a:r>
              <a:rPr lang="en-US" altLang="en-US" sz="3000" dirty="0">
                <a:latin typeface="+mn-lt"/>
              </a:rPr>
              <a:t>Spending: Transaction Details</a:t>
            </a:r>
          </a:p>
        </p:txBody>
      </p:sp>
      <p:cxnSp>
        <p:nvCxnSpPr>
          <p:cNvPr id="3" name="Straight Arrow Connector 2"/>
          <p:cNvCxnSpPr/>
          <p:nvPr/>
        </p:nvCxnSpPr>
        <p:spPr bwMode="auto">
          <a:xfrm flipH="1">
            <a:off x="5105401" y="2743200"/>
            <a:ext cx="304799" cy="320873"/>
          </a:xfrm>
          <a:prstGeom prst="straightConnector1">
            <a:avLst/>
          </a:prstGeom>
          <a:solidFill>
            <a:srgbClr val="F04141"/>
          </a:solidFill>
          <a:ln w="38100" cap="flat" cmpd="sng" algn="ctr">
            <a:solidFill>
              <a:schemeClr val="accent6">
                <a:lumMod val="50000"/>
              </a:schemeClr>
            </a:solidFill>
            <a:prstDash val="solid"/>
            <a:round/>
            <a:headEnd type="none" w="med" len="med"/>
            <a:tailEnd type="arrow"/>
          </a:ln>
          <a:effectLst/>
        </p:spPr>
      </p:cxnSp>
      <p:sp>
        <p:nvSpPr>
          <p:cNvPr id="9" name="TextBox 8"/>
          <p:cNvSpPr txBox="1">
            <a:spLocks noChangeArrowheads="1"/>
          </p:cNvSpPr>
          <p:nvPr/>
        </p:nvSpPr>
        <p:spPr bwMode="auto">
          <a:xfrm>
            <a:off x="609600" y="2438400"/>
            <a:ext cx="2180304" cy="2554545"/>
          </a:xfrm>
          <a:prstGeom prst="rect">
            <a:avLst/>
          </a:prstGeom>
          <a:solidFill>
            <a:schemeClr val="bg1"/>
          </a:solidFill>
          <a:ln w="25400">
            <a:solidFill>
              <a:schemeClr val="tx1"/>
            </a:solidFill>
            <a:miter lim="800000"/>
            <a:headEnd/>
            <a:tailEnd/>
          </a:ln>
        </p:spPr>
        <p:txBody>
          <a:bodyPr wrap="square">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eaLnBrk="1" hangingPunct="1">
              <a:defRPr/>
            </a:pPr>
            <a:r>
              <a:rPr lang="en-US" sz="1600" b="1" dirty="0">
                <a:latin typeface="+mn-lt"/>
              </a:rPr>
              <a:t>Each month, the user will start off with the prior month’s ending balance.</a:t>
            </a:r>
          </a:p>
          <a:p>
            <a:pPr eaLnBrk="1" hangingPunct="1">
              <a:defRPr/>
            </a:pPr>
            <a:endParaRPr lang="en-US" sz="1600" dirty="0">
              <a:latin typeface="+mn-lt"/>
            </a:endParaRPr>
          </a:p>
          <a:p>
            <a:pPr eaLnBrk="1" hangingPunct="1">
              <a:defRPr/>
            </a:pPr>
            <a:r>
              <a:rPr lang="en-US" sz="1600" dirty="0">
                <a:solidFill>
                  <a:schemeClr val="tx2">
                    <a:lumMod val="75000"/>
                  </a:schemeClr>
                </a:solidFill>
                <a:latin typeface="+mn-lt"/>
              </a:rPr>
              <a:t>As the month progresses, Transaction Details display in the link for each account for the month selected.</a:t>
            </a:r>
            <a:r>
              <a:rPr lang="en-US" sz="1600" dirty="0">
                <a:latin typeface="+mn-lt"/>
              </a:rPr>
              <a:t>  </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2298656953"/>
      </p:ext>
    </p:extLst>
  </p:cSld>
  <p:clrMapOvr>
    <a:masterClrMapping/>
  </p:clrMapOvr>
  <p:transition spd="slow"/>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853086" y="985862"/>
            <a:ext cx="7543800" cy="670563"/>
          </a:xfrm>
        </p:spPr>
        <p:txBody>
          <a:bodyPr>
            <a:normAutofit/>
          </a:bodyPr>
          <a:lstStyle/>
          <a:p>
            <a:r>
              <a:rPr lang="en-US" altLang="en-US" sz="3000" dirty="0">
                <a:latin typeface="+mn-lt"/>
              </a:rPr>
              <a:t>Spending: Transaction Details</a:t>
            </a:r>
          </a:p>
        </p:txBody>
      </p:sp>
      <p:sp>
        <p:nvSpPr>
          <p:cNvPr id="58374" name="TextBox 13"/>
          <p:cNvSpPr txBox="1">
            <a:spLocks noChangeArrowheads="1"/>
          </p:cNvSpPr>
          <p:nvPr/>
        </p:nvSpPr>
        <p:spPr bwMode="auto">
          <a:xfrm>
            <a:off x="6150448" y="1947084"/>
            <a:ext cx="2246438" cy="2585323"/>
          </a:xfrm>
          <a:prstGeom prst="rect">
            <a:avLst/>
          </a:prstGeom>
          <a:solidFill>
            <a:schemeClr val="bg1"/>
          </a:solidFill>
          <a:ln w="25400">
            <a:solidFill>
              <a:schemeClr val="tx1"/>
            </a:solidFill>
            <a:miter lim="800000"/>
            <a:headEnd/>
            <a:tailEnd/>
          </a:ln>
        </p:spPr>
        <p:txBody>
          <a:bodyPr wrap="square">
            <a:sp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eaLnBrk="1" hangingPunct="1">
              <a:defRPr/>
            </a:pPr>
            <a:r>
              <a:rPr lang="en-US" sz="1800" dirty="0">
                <a:latin typeface="+mn-lt"/>
              </a:rPr>
              <a:t>Categories are systematically applied to transactions, but users will be able to manually select categories for transactions to represent an accurate picture of spending.</a:t>
            </a:r>
          </a:p>
        </p:txBody>
      </p:sp>
      <p:pic>
        <p:nvPicPr>
          <p:cNvPr id="4096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190" y="1828800"/>
            <a:ext cx="5311033" cy="4442398"/>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0965"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5288" y="3239746"/>
            <a:ext cx="2494512" cy="1865654"/>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4" name="Straight Connector 3"/>
          <p:cNvCxnSpPr/>
          <p:nvPr/>
        </p:nvCxnSpPr>
        <p:spPr>
          <a:xfrm flipH="1">
            <a:off x="3525288" y="2983883"/>
            <a:ext cx="970512" cy="21065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883743" y="2983883"/>
            <a:ext cx="176480" cy="22098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070" y="169749"/>
            <a:ext cx="1887855" cy="781607"/>
          </a:xfrm>
          <a:prstGeom prst="rect">
            <a:avLst/>
          </a:prstGeom>
        </p:spPr>
      </p:pic>
    </p:spTree>
    <p:extLst>
      <p:ext uri="{BB962C8B-B14F-4D97-AF65-F5344CB8AC3E}">
        <p14:creationId xmlns:p14="http://schemas.microsoft.com/office/powerpoint/2010/main" val="1671002089"/>
      </p:ext>
    </p:extLst>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LAPSEDTIME" val="68.922"/>
  <p:tag name="AUDIO_ID" val="286"/>
</p:tagLst>
</file>

<file path=ppt/tags/tag10.xml><?xml version="1.0" encoding="utf-8"?>
<p:tagLst xmlns:a="http://schemas.openxmlformats.org/drawingml/2006/main" xmlns:r="http://schemas.openxmlformats.org/officeDocument/2006/relationships" xmlns:p="http://schemas.openxmlformats.org/presentationml/2006/main">
  <p:tag name="ELAPSEDTIME" val="9.453"/>
  <p:tag name="AUDIO_ID" val="306"/>
</p:tagLst>
</file>

<file path=ppt/tags/tag11.xml><?xml version="1.0" encoding="utf-8"?>
<p:tagLst xmlns:a="http://schemas.openxmlformats.org/drawingml/2006/main" xmlns:r="http://schemas.openxmlformats.org/officeDocument/2006/relationships" xmlns:p="http://schemas.openxmlformats.org/presentationml/2006/main">
  <p:tag name="ELAPSEDTIME" val="22.922"/>
  <p:tag name="AUDIO_ID" val="288"/>
</p:tagLst>
</file>

<file path=ppt/tags/tag2.xml><?xml version="1.0" encoding="utf-8"?>
<p:tagLst xmlns:a="http://schemas.openxmlformats.org/drawingml/2006/main" xmlns:r="http://schemas.openxmlformats.org/officeDocument/2006/relationships" xmlns:p="http://schemas.openxmlformats.org/presentationml/2006/main">
  <p:tag name="ELAPSEDTIME" val="12.078"/>
  <p:tag name="AUDIO_ID" val="262"/>
</p:tagLst>
</file>

<file path=ppt/tags/tag3.xml><?xml version="1.0" encoding="utf-8"?>
<p:tagLst xmlns:a="http://schemas.openxmlformats.org/drawingml/2006/main" xmlns:r="http://schemas.openxmlformats.org/officeDocument/2006/relationships" xmlns:p="http://schemas.openxmlformats.org/presentationml/2006/main">
  <p:tag name="ELAPSEDTIME" val="17.078"/>
  <p:tag name="AUDIO_ID" val="333"/>
</p:tagLst>
</file>

<file path=ppt/tags/tag4.xml><?xml version="1.0" encoding="utf-8"?>
<p:tagLst xmlns:a="http://schemas.openxmlformats.org/drawingml/2006/main" xmlns:r="http://schemas.openxmlformats.org/officeDocument/2006/relationships" xmlns:p="http://schemas.openxmlformats.org/presentationml/2006/main">
  <p:tag name="ELAPSEDTIME" val="12.078"/>
  <p:tag name="AUDIO_ID" val="262"/>
</p:tagLst>
</file>

<file path=ppt/tags/tag5.xml><?xml version="1.0" encoding="utf-8"?>
<p:tagLst xmlns:a="http://schemas.openxmlformats.org/drawingml/2006/main" xmlns:r="http://schemas.openxmlformats.org/officeDocument/2006/relationships" xmlns:p="http://schemas.openxmlformats.org/presentationml/2006/main">
  <p:tag name="ELAPSEDTIME" val="8.188001"/>
  <p:tag name="AUDIO_ID" val="300"/>
</p:tagLst>
</file>

<file path=ppt/tags/tag6.xml><?xml version="1.0" encoding="utf-8"?>
<p:tagLst xmlns:a="http://schemas.openxmlformats.org/drawingml/2006/main" xmlns:r="http://schemas.openxmlformats.org/officeDocument/2006/relationships" xmlns:p="http://schemas.openxmlformats.org/presentationml/2006/main">
  <p:tag name="ELAPSEDTIME" val="8.188001"/>
  <p:tag name="AUDIO_ID" val="300"/>
</p:tagLst>
</file>

<file path=ppt/tags/tag7.xml><?xml version="1.0" encoding="utf-8"?>
<p:tagLst xmlns:a="http://schemas.openxmlformats.org/drawingml/2006/main" xmlns:r="http://schemas.openxmlformats.org/officeDocument/2006/relationships" xmlns:p="http://schemas.openxmlformats.org/presentationml/2006/main">
  <p:tag name="ELAPSEDTIME" val="5.156"/>
  <p:tag name="AUDIO_ID" val="263"/>
</p:tagLst>
</file>

<file path=ppt/tags/tag8.xml><?xml version="1.0" encoding="utf-8"?>
<p:tagLst xmlns:a="http://schemas.openxmlformats.org/drawingml/2006/main" xmlns:r="http://schemas.openxmlformats.org/officeDocument/2006/relationships" xmlns:p="http://schemas.openxmlformats.org/presentationml/2006/main">
  <p:tag name="ELAPSEDTIME" val="58.204"/>
  <p:tag name="AUDIO_ID" val="268"/>
</p:tagLst>
</file>

<file path=ppt/tags/tag9.xml><?xml version="1.0" encoding="utf-8"?>
<p:tagLst xmlns:a="http://schemas.openxmlformats.org/drawingml/2006/main" xmlns:r="http://schemas.openxmlformats.org/officeDocument/2006/relationships" xmlns:p="http://schemas.openxmlformats.org/presentationml/2006/main">
  <p:tag name="ELAPSEDTIME" val="16.359"/>
  <p:tag name="AUDIO_ID" val="273"/>
</p:tagLst>
</file>

<file path=ppt/theme/theme1.xml><?xml version="1.0" encoding="utf-8"?>
<a:theme xmlns:a="http://schemas.openxmlformats.org/drawingml/2006/main" name="Retrospect">
  <a:themeElements>
    <a:clrScheme name="Custom 2">
      <a:dk1>
        <a:srgbClr val="595959"/>
      </a:dk1>
      <a:lt1>
        <a:sysClr val="window" lastClr="FFFFFF"/>
      </a:lt1>
      <a:dk2>
        <a:srgbClr val="757575"/>
      </a:dk2>
      <a:lt2>
        <a:srgbClr val="EBEBEB"/>
      </a:lt2>
      <a:accent1>
        <a:srgbClr val="B0BC22"/>
      </a:accent1>
      <a:accent2>
        <a:srgbClr val="5A87C6"/>
      </a:accent2>
      <a:accent3>
        <a:srgbClr val="FDB913"/>
      </a:accent3>
      <a:accent4>
        <a:srgbClr val="B26062"/>
      </a:accent4>
      <a:accent5>
        <a:srgbClr val="934C4E"/>
      </a:accent5>
      <a:accent6>
        <a:srgbClr val="505050"/>
      </a:accent6>
      <a:hlink>
        <a:srgbClr val="B0B0B0"/>
      </a:hlink>
      <a:folHlink>
        <a:srgbClr val="DDDDDD"/>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template 2" id="{572B1588-33D1-4E49-9EF1-0F91F3B2B18D}" vid="{AADAB069-9D37-42CC-9170-2DC6AFE91FA1}"/>
    </a:ext>
  </a:extLst>
</a:theme>
</file>

<file path=ppt/theme/theme2.xml><?xml version="1.0" encoding="utf-8"?>
<a:theme xmlns:a="http://schemas.openxmlformats.org/drawingml/2006/main" name="1_Retrospect">
  <a:themeElements>
    <a:clrScheme name="Custom 2">
      <a:dk1>
        <a:srgbClr val="595959"/>
      </a:dk1>
      <a:lt1>
        <a:sysClr val="window" lastClr="FFFFFF"/>
      </a:lt1>
      <a:dk2>
        <a:srgbClr val="757575"/>
      </a:dk2>
      <a:lt2>
        <a:srgbClr val="EBEBEB"/>
      </a:lt2>
      <a:accent1>
        <a:srgbClr val="B0BC22"/>
      </a:accent1>
      <a:accent2>
        <a:srgbClr val="5A87C6"/>
      </a:accent2>
      <a:accent3>
        <a:srgbClr val="FDB913"/>
      </a:accent3>
      <a:accent4>
        <a:srgbClr val="B26062"/>
      </a:accent4>
      <a:accent5>
        <a:srgbClr val="934C4E"/>
      </a:accent5>
      <a:accent6>
        <a:srgbClr val="505050"/>
      </a:accent6>
      <a:hlink>
        <a:srgbClr val="B0B0B0"/>
      </a:hlink>
      <a:folHlink>
        <a:srgbClr val="DDDDDD"/>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template 2" id="{572B1588-33D1-4E49-9EF1-0F91F3B2B18D}" vid="{AADAB069-9D37-42CC-9170-2DC6AFE91FA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032B9689D213A438124B13B4CE4A2B7" ma:contentTypeVersion="0" ma:contentTypeDescription="Create a new document." ma:contentTypeScope="" ma:versionID="8eb8f9485b23e0082abe13f2a29a684f">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30944A-B5F3-4491-800D-92B245F42E8A}">
  <ds:schemaRefs>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www.w3.org/XML/1998/namespace"/>
    <ds:schemaRef ds:uri="http://purl.org/dc/elements/1.1/"/>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0201CC9F-9ABC-4D39-AD04-9F3460676258}">
  <ds:schemaRefs>
    <ds:schemaRef ds:uri="http://schemas.microsoft.com/sharepoint/v3/contenttype/forms"/>
  </ds:schemaRefs>
</ds:datastoreItem>
</file>

<file path=customXml/itemProps3.xml><?xml version="1.0" encoding="utf-8"?>
<ds:datastoreItem xmlns:ds="http://schemas.openxmlformats.org/officeDocument/2006/customXml" ds:itemID="{746C46D1-05C1-47D9-94C6-C61132806E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18301</TotalTime>
  <Words>4091</Words>
  <Application>Microsoft Office PowerPoint</Application>
  <PresentationFormat>On-screen Show (4:3)</PresentationFormat>
  <Paragraphs>401</Paragraphs>
  <Slides>123</Slides>
  <Notes>47</Notes>
  <HiddenSlides>0</HiddenSlides>
  <MMClips>0</MMClips>
  <ScaleCrop>false</ScaleCrop>
  <HeadingPairs>
    <vt:vector size="4" baseType="variant">
      <vt:variant>
        <vt:lpstr>Theme</vt:lpstr>
      </vt:variant>
      <vt:variant>
        <vt:i4>2</vt:i4>
      </vt:variant>
      <vt:variant>
        <vt:lpstr>Slide Titles</vt:lpstr>
      </vt:variant>
      <vt:variant>
        <vt:i4>123</vt:i4>
      </vt:variant>
    </vt:vector>
  </HeadingPairs>
  <TitlesOfParts>
    <vt:vector size="125" baseType="lpstr">
      <vt:lpstr>Retrospect</vt:lpstr>
      <vt:lpstr>1_Retrospect</vt:lpstr>
      <vt:lpstr>PowerPoint Presentation</vt:lpstr>
      <vt:lpstr>Agenda</vt:lpstr>
      <vt:lpstr>New User Registration</vt:lpstr>
      <vt:lpstr>Supported Browsers Link</vt:lpstr>
      <vt:lpstr>New User Registration</vt:lpstr>
      <vt:lpstr>New User Registration: Disclosure</vt:lpstr>
      <vt:lpstr>PowerPoint Presentation</vt:lpstr>
      <vt:lpstr>Forgot Password</vt:lpstr>
      <vt:lpstr>Login for Existing Users</vt:lpstr>
      <vt:lpstr>Log In</vt:lpstr>
      <vt:lpstr>Password</vt:lpstr>
      <vt:lpstr>Navigation</vt:lpstr>
      <vt:lpstr>Main Dashboard</vt:lpstr>
      <vt:lpstr>Main Dashboard: Left-Hand Navigation Bar</vt:lpstr>
      <vt:lpstr>Help</vt:lpstr>
      <vt:lpstr>Display: User Preferences</vt:lpstr>
      <vt:lpstr>Display: User Preferences</vt:lpstr>
      <vt:lpstr>Display: User Preferences</vt:lpstr>
      <vt:lpstr>Accounts</vt:lpstr>
      <vt:lpstr>Accounts</vt:lpstr>
      <vt:lpstr>Loans – Pay Now</vt:lpstr>
      <vt:lpstr>Account Activity</vt:lpstr>
      <vt:lpstr>Account Activity: Account History</vt:lpstr>
      <vt:lpstr>Account Activity: Account Details</vt:lpstr>
      <vt:lpstr>PowerPoint Presentation</vt:lpstr>
      <vt:lpstr>eDocuments</vt:lpstr>
      <vt:lpstr>Stop Payments</vt:lpstr>
      <vt:lpstr>Change Account Nickname</vt:lpstr>
      <vt:lpstr>Transfer Funds</vt:lpstr>
      <vt:lpstr>Manage Transfers</vt:lpstr>
      <vt:lpstr>Manage Transfers</vt:lpstr>
      <vt:lpstr>Manage Transfers</vt:lpstr>
      <vt:lpstr>Manage Transfers</vt:lpstr>
      <vt:lpstr>Transfer Activity</vt:lpstr>
      <vt:lpstr>Person to Person</vt:lpstr>
      <vt:lpstr>Bank to Bank</vt:lpstr>
      <vt:lpstr>PowerPoint Presentation</vt:lpstr>
      <vt:lpstr>PowerPoint Presentation</vt:lpstr>
      <vt:lpstr>Bill Pay</vt:lpstr>
      <vt:lpstr>Payment Center</vt:lpstr>
      <vt:lpstr>Payment Center: Pay a Bill</vt:lpstr>
      <vt:lpstr>Payment Center: Pay  Multiple Bills</vt:lpstr>
      <vt:lpstr>Payment Center: Add Memo</vt:lpstr>
      <vt:lpstr>Payment Center: Payment Frequency Options</vt:lpstr>
      <vt:lpstr>Payment Center: Edit Display</vt:lpstr>
      <vt:lpstr>Payment Center: Last and Scheduled</vt:lpstr>
      <vt:lpstr>Pay Multiple Bills: eBill</vt:lpstr>
      <vt:lpstr>Pay Multiple Bills: eBills</vt:lpstr>
      <vt:lpstr>Scheduling Payments Terminology</vt:lpstr>
      <vt:lpstr>Scheduling a Payment</vt:lpstr>
      <vt:lpstr>Scheduling a Payment: Electronic Payment</vt:lpstr>
      <vt:lpstr>Scheduling a Payment: Check Payment</vt:lpstr>
      <vt:lpstr>Scheduling a Payment: Weekends</vt:lpstr>
      <vt:lpstr>Scheduling a Payment: Review Payment</vt:lpstr>
      <vt:lpstr>Scheduling a Payment: Confirmation</vt:lpstr>
      <vt:lpstr>Expedited Payments</vt:lpstr>
      <vt:lpstr>Expedited Payments</vt:lpstr>
      <vt:lpstr>Expedited Payments</vt:lpstr>
      <vt:lpstr>Expedited Payments</vt:lpstr>
      <vt:lpstr>Expedited Payments</vt:lpstr>
      <vt:lpstr>Scheduling a Payment: Confirmation</vt:lpstr>
      <vt:lpstr>Payment Activity  </vt:lpstr>
      <vt:lpstr>Payment Activity</vt:lpstr>
      <vt:lpstr>Payment Activity</vt:lpstr>
      <vt:lpstr>Payment Activity: Scheduled Transactions</vt:lpstr>
      <vt:lpstr>Payment Activity: Scheduled Transactions</vt:lpstr>
      <vt:lpstr>Payment Activity: Scheduled Transactions</vt:lpstr>
      <vt:lpstr>Payment Activity: Processed Payments</vt:lpstr>
      <vt:lpstr>Payment Activity: Payment Inquiry</vt:lpstr>
      <vt:lpstr>Payment Activity: Payment Inquiry</vt:lpstr>
      <vt:lpstr>Payment Guarantee </vt:lpstr>
      <vt:lpstr>Payment Guarantee</vt:lpstr>
      <vt:lpstr>Payment Guarantee: Excluded Merchants</vt:lpstr>
      <vt:lpstr>Payment Guarantee: Terms &amp; Conditions</vt:lpstr>
      <vt:lpstr>Payees</vt:lpstr>
      <vt:lpstr>Payees</vt:lpstr>
      <vt:lpstr>Payees: Edit Payee</vt:lpstr>
      <vt:lpstr>Payees</vt:lpstr>
      <vt:lpstr>Payees: Payee Details</vt:lpstr>
      <vt:lpstr>Payees: Payee Details</vt:lpstr>
      <vt:lpstr>Payees: Add Process to ACI Merchant Database </vt:lpstr>
      <vt:lpstr>Payees: Delivery Methods and Times</vt:lpstr>
      <vt:lpstr>Payees: Add Payee</vt:lpstr>
      <vt:lpstr>Payees: Adding Another Business</vt:lpstr>
      <vt:lpstr>Payees: Adding Another Business</vt:lpstr>
      <vt:lpstr>Payees: Adding Another Business</vt:lpstr>
      <vt:lpstr>eBills </vt:lpstr>
      <vt:lpstr>eBills</vt:lpstr>
      <vt:lpstr>eBills</vt:lpstr>
      <vt:lpstr>eBills: Unpaid eBills</vt:lpstr>
      <vt:lpstr>eBills: Payees Enrolled in eBills</vt:lpstr>
      <vt:lpstr>eBills: Payees Eligible for eBills</vt:lpstr>
      <vt:lpstr>Manage My Money </vt:lpstr>
      <vt:lpstr>Spending</vt:lpstr>
      <vt:lpstr>Spending: Overview</vt:lpstr>
      <vt:lpstr>Spending: Edit Accounts</vt:lpstr>
      <vt:lpstr>Selecting Accounts</vt:lpstr>
      <vt:lpstr>Spending: Transaction Details</vt:lpstr>
      <vt:lpstr>Spending: Transaction Details</vt:lpstr>
      <vt:lpstr>Spending: Transaction Details</vt:lpstr>
      <vt:lpstr>Spending: Transaction Details</vt:lpstr>
      <vt:lpstr>Spending: Income Statement</vt:lpstr>
      <vt:lpstr>Spending:  Income Statement</vt:lpstr>
      <vt:lpstr>Spending:  Savings Goals</vt:lpstr>
      <vt:lpstr>Spending: Budget</vt:lpstr>
      <vt:lpstr>Spending: Budget Sample</vt:lpstr>
      <vt:lpstr>Spending: Budget Categories</vt:lpstr>
      <vt:lpstr>Banking Service Center</vt:lpstr>
      <vt:lpstr>Banking Service Center </vt:lpstr>
      <vt:lpstr>Account Services </vt:lpstr>
      <vt:lpstr>Alerts</vt:lpstr>
      <vt:lpstr>Alerts</vt:lpstr>
      <vt:lpstr>Alerts</vt:lpstr>
      <vt:lpstr>Online Security </vt:lpstr>
      <vt:lpstr>Change User ID </vt:lpstr>
      <vt:lpstr>Profile Information </vt:lpstr>
      <vt:lpstr>Email Address </vt:lpstr>
      <vt:lpstr>Secure Message Center </vt:lpstr>
      <vt:lpstr>Compose New Message </vt:lpstr>
      <vt:lpstr>Confirmation </vt:lpstr>
      <vt:lpstr>Card Service Center </vt:lpstr>
      <vt:lpstr>Log Out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Cyr, Courtney</dc:creator>
  <cp:lastModifiedBy>Kintzer, Kristen</cp:lastModifiedBy>
  <cp:revision>184</cp:revision>
  <cp:lastPrinted>2014-03-24T18:33:24Z</cp:lastPrinted>
  <dcterms:created xsi:type="dcterms:W3CDTF">2013-12-16T15:34:51Z</dcterms:created>
  <dcterms:modified xsi:type="dcterms:W3CDTF">2017-05-26T18:38:16Z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0x0101008032B9689D213A438124B13B4CE4A2B7</vt:lpwstr>
  </property>
</Properties>
</file>